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7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51EB7CDF-6A18-4D82-8229-C8175D4CC600}" name="ARTIK 교육 키트 소개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4866"/>
    <p:restoredTop sz="90803"/>
  </p:normalViewPr>
  <p:slideViewPr>
    <p:cSldViewPr>
      <p:cViewPr varScale="1">
        <p:scale>
          <a:sx n="102" d="100"/>
          <a:sy n="102" d="100"/>
        </p:scale>
        <p:origin x="702" y="78"/>
      </p:cViewPr>
      <p:guideLst>
        <p:guide orient="horz" pos="2155"/>
        <p:guide pos="2878"/>
      </p:guideLst>
    </p:cSldViewPr>
  </p:slideViewPr>
  <p:outlineViewPr>
    <p:cViewPr>
      <p:scale>
        <a:sx n="33" d="100"/>
        <a:sy n="33" d="100"/>
      </p:scale>
      <p:origin x="0" y="1352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3120" y="84"/>
      </p:cViewPr>
      <p:guideLst>
        <p:guide orient="horz" pos="3127"/>
        <p:guide pos="2140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58" tIns="47779" rIns="95558" bIns="47779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58" tIns="47779" rIns="95558" bIns="47779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99E3F67C-18C6-4B13-A72F-83EAAB7E0202}" type="datetime1">
              <a:rPr lang="ko-KR" altLang="en-US"/>
              <a:pPr lvl="0">
                <a:defRPr lang="ko-KR" altLang="en-US"/>
              </a:pPr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8" tIns="47779" rIns="95558" bIns="47779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58" tIns="47779" rIns="95558" bIns="47779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58" tIns="47779" rIns="95558" bIns="47779" anchor="b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58" tIns="47779" rIns="95558" bIns="47779" anchor="b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9A728CAD-2C59-4DFF-A088-477E0F0281F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 b="1"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643710"/>
            <a:ext cx="2133600" cy="476250"/>
          </a:xfrm>
          <a:ln/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0773E7B7-9464-4F47-A6B8-52C2F2DAF3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2E6F3-DA07-4CBD-8E3D-06FB7CC6AF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46692-24E9-4674-B93B-576E2BFF91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 descr="마스터 텍스트 스타일을 편집합니다&#10;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1757162"/>
          </a:xfrm>
          <a:prstGeom prst="rect">
            <a:avLst/>
          </a:prstGeom>
          <a:noFill/>
          <a:ln w="3175" cap="sq">
            <a:noFill/>
            <a:miter lim="800000"/>
          </a:ln>
        </p:spPr>
        <p:txBody>
          <a:bodyPr wrap="square" lIns="252000" tIns="180000" rIns="180000" bIns="216000">
            <a:spAutoFit/>
          </a:bodyPr>
          <a:lstStyle>
            <a:lvl1pPr>
              <a:buSzPct val="11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buSzPct val="110000"/>
              <a:buFont typeface="맑은 고딕" pitchFamily="50" charset="-127"/>
              <a:buChar char="-"/>
              <a:defRPr sz="1600" b="0">
                <a:latin typeface="+mn-ea"/>
                <a:ea typeface="+mn-ea"/>
              </a:defRPr>
            </a:lvl2pPr>
            <a:lvl3pPr>
              <a:buSzPct val="110000"/>
              <a:buFont typeface="Arial" pitchFamily="34" charset="0"/>
              <a:buChar char="•"/>
              <a:defRPr sz="1400" b="0">
                <a:latin typeface="+mn-ea"/>
                <a:ea typeface="+mn-ea"/>
              </a:defRPr>
            </a:lvl3pPr>
            <a:lvl4pPr>
              <a:buSzPct val="110000"/>
              <a:buFont typeface="맑은 고딕" pitchFamily="50" charset="-127"/>
              <a:buChar char="-"/>
              <a:defRPr b="0">
                <a:latin typeface="+mn-ea"/>
                <a:ea typeface="+mn-ea"/>
              </a:defRPr>
            </a:lvl4pPr>
            <a:lvl5pPr>
              <a:buSzPct val="110000"/>
              <a:buFont typeface="맑은 고딕" pitchFamily="50" charset="-127"/>
              <a:buChar char="-"/>
              <a:defRPr b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46692-24E9-4674-B93B-576E2BFF91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E7B11E36-8AEA-469F-A518-09D3675EFF0E}" type="datetime1">
              <a:rPr lang="ko-KR" altLang="en-US"/>
              <a:pPr lvl="0">
                <a:defRPr lang="ko-KR" altLang="en-US"/>
              </a:pPr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187C6758-4896-41CF-99C0-E225002B015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ABDD7-8F80-41E7-A756-A5EBDE4F17F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14282" y="1000108"/>
            <a:ext cx="4281518" cy="5643602"/>
          </a:xfrm>
        </p:spPr>
        <p:txBody>
          <a:bodyPr/>
          <a:lstStyle>
            <a:lvl1pPr>
              <a:buFont typeface="맑은 고딕" pitchFamily="50" charset="-127"/>
              <a:buChar char="■"/>
              <a:defRPr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271463" indent="185738">
              <a:buFont typeface="Arial" pitchFamily="34" charset="0"/>
              <a:buChar char="•"/>
              <a:defRPr sz="1200">
                <a:latin typeface="맑은 고딕" pitchFamily="50" charset="-127"/>
                <a:ea typeface="맑은 고딕" pitchFamily="50" charset="-127"/>
              </a:defRPr>
            </a:lvl2pPr>
            <a:lvl3pPr marL="712788" indent="-169863">
              <a:defRPr sz="1200">
                <a:latin typeface="맑은 고딕" pitchFamily="50" charset="-127"/>
                <a:ea typeface="맑은 고딕" pitchFamily="50" charset="-127"/>
              </a:defRPr>
            </a:lvl3pPr>
            <a:lvl4pPr marL="984250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5225" indent="-180975">
              <a:defRPr sz="11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08"/>
            <a:ext cx="4281518" cy="5643602"/>
          </a:xfrm>
        </p:spPr>
        <p:txBody>
          <a:bodyPr/>
          <a:lstStyle>
            <a:lvl1pPr>
              <a:buFont typeface="맑은 고딕" pitchFamily="50" charset="-127"/>
              <a:buChar char="■"/>
              <a:defRPr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2438" indent="-180975">
              <a:buFont typeface="Arial" pitchFamily="34" charset="0"/>
              <a:buChar char="•"/>
              <a:defRPr sz="1200">
                <a:latin typeface="맑은 고딕" pitchFamily="50" charset="-127"/>
                <a:ea typeface="맑은 고딕" pitchFamily="50" charset="-127"/>
              </a:defRPr>
            </a:lvl2pPr>
            <a:lvl3pPr marL="712788" indent="-169863">
              <a:defRPr sz="1200">
                <a:latin typeface="맑은 고딕" pitchFamily="50" charset="-127"/>
                <a:ea typeface="맑은 고딕" pitchFamily="50" charset="-127"/>
              </a:defRPr>
            </a:lvl3pPr>
            <a:lvl4pPr marL="984250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5225" indent="-180975">
              <a:defRPr sz="11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B5B0E-B2EE-4026-91D2-3F0A73BA2D7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9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5677" y="173813"/>
            <a:ext cx="774180" cy="374867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B5B0E-B2EE-4026-91D2-3F0A73BA2D7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ECE75-D41B-41E3-9609-5B0132B1CEB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3349B-15B6-4A26-9046-596EF77ABF4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CA875-A60D-48A2-85C4-4C78FC439CE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435A5-4FF9-43F7-8351-FC32E31C4C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2_기본 디자인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75492" name="Rectangle 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04050" y="6525344"/>
            <a:ext cx="2133600" cy="4762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normAutofit lnSpcReduction="0"/>
          </a:bodyPr>
          <a:lstStyle>
            <a:lvl1pPr algn="r">
              <a:lnSpc>
                <a:spcPct val="100000"/>
              </a:lnSpc>
              <a:defRPr sz="1200" b="1">
                <a:latin typeface="맑은 고딕"/>
                <a:ea typeface="맑은 고딕"/>
                <a:cs typeface="+mn-cs"/>
              </a:defRPr>
            </a:lvl1pPr>
          </a:lstStyle>
          <a:p>
            <a:pPr>
              <a:defRPr lang="ko-KR"/>
            </a:pPr>
            <a:fld id="{66BCB61B-2C49-4EA3-8216-15EA9905C6BA}" type="slidenum">
              <a:rPr lang="en-US" altLang="ko-KR"/>
              <a:pPr>
                <a:defRPr lang="ko-KR"/>
              </a:pPr>
              <a:t>‹#›</a:t>
            </a:fld>
            <a:endParaRPr lang="en-US" altLang="ko-KR"/>
          </a:p>
        </p:txBody>
      </p:sp>
      <p:sp>
        <p:nvSpPr>
          <p:cNvPr id="575493" name="Rectangle 5"/>
          <p:cNvSpPr>
            <a:spLocks noChangeArrowheads="1"/>
          </p:cNvSpPr>
          <p:nvPr/>
        </p:nvSpPr>
        <p:spPr>
          <a:xfrm>
            <a:off x="0" y="-11113"/>
            <a:ext cx="9142413" cy="790576"/>
          </a:xfrm>
          <a:prstGeom prst="rect">
            <a:avLst/>
          </a:prstGeom>
          <a:gradFill rotWithShape="1">
            <a:gsLst>
              <a:gs pos="0">
                <a:srgbClr val="284f9e"/>
              </a:gs>
              <a:gs pos="100000">
                <a:srgbClr val="284f9e">
                  <a:gamma/>
                  <a:tint val="82350"/>
                  <a:invGamma/>
                </a:srgbClr>
              </a:gs>
            </a:gsLst>
            <a:lin ang="18900000" scaled="1"/>
          </a:gradFill>
          <a:ln w="9525" algn="ctr">
            <a:noFill/>
            <a:miter/>
          </a:ln>
          <a:effectLst/>
        </p:spPr>
        <p:txBody>
          <a:bodyPr wrap="none" anchor="ctr"/>
          <a:lstStyle/>
          <a:p>
            <a:pPr>
              <a:defRPr lang="ko-KR"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15"/>
          <a:stretch>
            <a:fillRect/>
          </a:stretch>
        </p:blipFill>
        <p:spPr>
          <a:xfrm>
            <a:off x="72008" y="6525344"/>
            <a:ext cx="899592" cy="2648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xmlns:mc="http://schemas.openxmlformats.org/markup-compatibility/2006" xmlns:hp="http://schemas.haansoft.com/office/presentation/8.0" kumimoji="1" sz="3000" mc:Ignorable="hp" hp:hslEmbossed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xmlns:mc="http://schemas.openxmlformats.org/markup-compatibility/2006" xmlns:hp="http://schemas.haansoft.com/office/presentation/8.0" kumimoji="1" sz="3000" mc:Ignorable="hp" hp:hslEmbossed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/>
          <a:ea typeface="굴림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xmlns:mc="http://schemas.openxmlformats.org/markup-compatibility/2006" xmlns:hp="http://schemas.haansoft.com/office/presentation/8.0" kumimoji="1" sz="3000" mc:Ignorable="hp" hp:hslEmbossed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/>
          <a:ea typeface="굴림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xmlns:mc="http://schemas.openxmlformats.org/markup-compatibility/2006" xmlns:hp="http://schemas.haansoft.com/office/presentation/8.0" kumimoji="1" sz="3000" mc:Ignorable="hp" hp:hslEmbossed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/>
          <a:ea typeface="굴림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xmlns:mc="http://schemas.openxmlformats.org/markup-compatibility/2006" xmlns:hp="http://schemas.haansoft.com/office/presentation/8.0" kumimoji="1" sz="3000" mc:Ignorable="hp" hp:hslEmbossed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/>
          <a:ea typeface="굴림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xmlns:mc="http://schemas.openxmlformats.org/markup-compatibility/2006" xmlns:hp="http://schemas.haansoft.com/office/presentation/8.0" kumimoji="1" sz="3000" mc:Ignorable="hp" hp:hslEmbossed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/>
          <a:ea typeface="굴림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xmlns:mc="http://schemas.openxmlformats.org/markup-compatibility/2006" xmlns:hp="http://schemas.haansoft.com/office/presentation/8.0" kumimoji="1" sz="3000" mc:Ignorable="hp" hp:hslEmbossed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/>
          <a:ea typeface="굴림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xmlns:mc="http://schemas.openxmlformats.org/markup-compatibility/2006" xmlns:hp="http://schemas.haansoft.com/office/presentation/8.0" kumimoji="1" sz="3000" mc:Ignorable="hp" hp:hslEmbossed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/>
          <a:ea typeface="굴림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xmlns:mc="http://schemas.openxmlformats.org/markup-compatibility/2006" xmlns:hp="http://schemas.haansoft.com/office/presentation/8.0" kumimoji="1" sz="3000" mc:Ignorable="hp" hp:hslEmbossed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/>
          <a:ea typeface="굴림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맑은 고딕"/>
          <a:ea typeface="맑은 고딕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맑은 고딕"/>
          <a:ea typeface="맑은 고딕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맑은 고딕"/>
          <a:ea typeface="맑은 고딕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맑은 고딕"/>
          <a:ea typeface="맑은 고딕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맑은 고딕"/>
          <a:ea typeface="맑은 고딕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946647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역전파</a:t>
            </a:r>
            <a:br>
              <a:rPr lang="en-US" altLang="ko-KR" sz="1800"/>
            </a:br>
            <a:br>
              <a:rPr lang="en-US" altLang="ko-KR" sz="1800"/>
            </a:br>
            <a:r>
              <a:rPr lang="en-US" altLang="ko-KR" sz="1800"/>
              <a:t>20</a:t>
            </a:r>
            <a:r>
              <a:rPr lang="ko-KR" altLang="en-US" sz="1800"/>
              <a:t>20</a:t>
            </a:r>
            <a:r>
              <a:rPr lang="en-US" altLang="ko-KR" sz="1800"/>
              <a:t>. 0</a:t>
            </a:r>
            <a:r>
              <a:rPr lang="ko-KR" altLang="en-US" sz="1800"/>
              <a:t>7</a:t>
            </a:r>
            <a:r>
              <a:rPr lang="en-US" altLang="ko-KR" sz="1800"/>
              <a:t>. </a:t>
            </a:r>
            <a:r>
              <a:rPr lang="ko-KR" altLang="en-US" sz="1800"/>
              <a:t>31</a:t>
            </a: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손실 함수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15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손실 함수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정의 및 종류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16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6" name=""/>
          <p:cNvSpPr/>
          <p:nvPr/>
        </p:nvSpPr>
        <p:spPr>
          <a:xfrm>
            <a:off x="1961710" y="2096852"/>
            <a:ext cx="5220580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출력값과 오차를 정의하는 함수</a:t>
            </a:r>
            <a:endParaRPr lang="ko-KR" altLang="en-US" sz="2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1097614" y="4185084"/>
            <a:ext cx="6948772" cy="9721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오차 제곱합 / 교차 엔트로피 오차</a:t>
            </a:r>
            <a:endParaRPr lang="ko-KR" altLang="en-US" sz="2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손실</a:t>
            </a:r>
            <a:r>
              <a:rPr lang="en-US" altLang="ko-KR"/>
              <a:t> </a:t>
            </a:r>
            <a:r>
              <a:rPr lang="ko-KR" altLang="en-US"/>
              <a:t>함수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오차제곱합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16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9" name=""/>
          <p:cNvSpPr/>
          <p:nvPr/>
        </p:nvSpPr>
        <p:spPr>
          <a:xfrm>
            <a:off x="3779912" y="4725144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code design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55" name=""/>
          <p:cNvPicPr>
            <a:picLocks noChangeAspect="1"/>
          </p:cNvPicPr>
          <p:nvPr/>
        </p:nvPicPr>
        <p:blipFill rotWithShape="1">
          <a:blip r:embed="rId2"/>
          <a:srcRect l="23620" t="63300" r="55510" b="25500"/>
          <a:stretch>
            <a:fillRect/>
          </a:stretch>
        </p:blipFill>
        <p:spPr>
          <a:xfrm>
            <a:off x="3059832" y="1988840"/>
            <a:ext cx="3024336" cy="913007"/>
          </a:xfrm>
          <a:prstGeom prst="rect">
            <a:avLst/>
          </a:prstGeom>
        </p:spPr>
      </p:pic>
      <p:sp>
        <p:nvSpPr>
          <p:cNvPr id="256" name=""/>
          <p:cNvSpPr/>
          <p:nvPr/>
        </p:nvSpPr>
        <p:spPr>
          <a:xfrm>
            <a:off x="3779912" y="3068960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equation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grpSp>
        <p:nvGrpSpPr>
          <p:cNvPr id="258" name=""/>
          <p:cNvGrpSpPr/>
          <p:nvPr/>
        </p:nvGrpSpPr>
        <p:grpSpPr>
          <a:xfrm rot="0">
            <a:off x="2033718" y="3592583"/>
            <a:ext cx="5094566" cy="772521"/>
            <a:chOff x="2033718" y="3592582"/>
            <a:chExt cx="5094566" cy="772521"/>
          </a:xfrm>
        </p:grpSpPr>
        <p:pic>
          <p:nvPicPr>
            <p:cNvPr id="254" name=""/>
            <p:cNvPicPr>
              <a:picLocks noChangeAspect="1"/>
            </p:cNvPicPr>
            <p:nvPr/>
          </p:nvPicPr>
          <p:blipFill rotWithShape="1">
            <a:blip r:embed="rId3"/>
            <a:srcRect l="19680" t="68200" r="44090" b="22000"/>
            <a:stretch>
              <a:fillRect/>
            </a:stretch>
          </p:blipFill>
          <p:spPr>
            <a:xfrm>
              <a:off x="2033718" y="3592582"/>
              <a:ext cx="5076564" cy="772521"/>
            </a:xfrm>
            <a:prstGeom prst="rect">
              <a:avLst/>
            </a:prstGeom>
          </p:spPr>
        </p:pic>
        <p:pic>
          <p:nvPicPr>
            <p:cNvPr id="257" name=""/>
            <p:cNvPicPr>
              <a:picLocks noChangeAspect="1"/>
            </p:cNvPicPr>
            <p:nvPr/>
          </p:nvPicPr>
          <p:blipFill rotWithShape="1">
            <a:blip r:embed="rId4"/>
            <a:srcRect l="50000" t="20600" r="35430" b="66100"/>
            <a:stretch>
              <a:fillRect/>
            </a:stretch>
          </p:blipFill>
          <p:spPr>
            <a:xfrm>
              <a:off x="4427984" y="3681028"/>
              <a:ext cx="2700300" cy="252028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손실</a:t>
            </a:r>
            <a:r>
              <a:rPr lang="en-US" altLang="ko-KR"/>
              <a:t> </a:t>
            </a:r>
            <a:r>
              <a:rPr lang="ko-KR" altLang="en-US"/>
              <a:t>함수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교차엔트로피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17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9" name=""/>
          <p:cNvSpPr/>
          <p:nvPr/>
        </p:nvSpPr>
        <p:spPr>
          <a:xfrm>
            <a:off x="3779912" y="5337212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code design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3779912" y="3140968"/>
            <a:ext cx="1584176" cy="36004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equation</a:t>
            </a:r>
            <a:endParaRPr lang="en-US" altLang="ko-KR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60" name=""/>
          <p:cNvPicPr>
            <a:picLocks noChangeAspect="1"/>
          </p:cNvPicPr>
          <p:nvPr/>
        </p:nvPicPr>
        <p:blipFill rotWithShape="1">
          <a:blip r:embed="rId2"/>
          <a:srcRect l="23620" t="31800" r="57090" b="57700"/>
          <a:stretch>
            <a:fillRect/>
          </a:stretch>
        </p:blipFill>
        <p:spPr>
          <a:xfrm>
            <a:off x="3059820" y="2168860"/>
            <a:ext cx="3024360" cy="925824"/>
          </a:xfrm>
          <a:prstGeom prst="rect">
            <a:avLst/>
          </a:prstGeom>
        </p:spPr>
      </p:pic>
      <p:grpSp>
        <p:nvGrpSpPr>
          <p:cNvPr id="264" name=""/>
          <p:cNvGrpSpPr/>
          <p:nvPr/>
        </p:nvGrpSpPr>
        <p:grpSpPr>
          <a:xfrm rot="0">
            <a:off x="2398220" y="3861047"/>
            <a:ext cx="4347560" cy="1208624"/>
            <a:chOff x="2024640" y="3429000"/>
            <a:chExt cx="5094720" cy="1640672"/>
          </a:xfrm>
        </p:grpSpPr>
        <p:pic>
          <p:nvPicPr>
            <p:cNvPr id="262" name=""/>
            <p:cNvPicPr>
              <a:picLocks noChangeAspect="1"/>
            </p:cNvPicPr>
            <p:nvPr/>
          </p:nvPicPr>
          <p:blipFill rotWithShape="1">
            <a:blip r:embed="rId3"/>
            <a:srcRect l="23230" t="31100" r="53540" b="55600"/>
            <a:stretch>
              <a:fillRect/>
            </a:stretch>
          </p:blipFill>
          <p:spPr>
            <a:xfrm>
              <a:off x="2024640" y="3429000"/>
              <a:ext cx="5094720" cy="1640672"/>
            </a:xfrm>
            <a:prstGeom prst="rect">
              <a:avLst/>
            </a:prstGeom>
          </p:spPr>
        </p:pic>
        <p:pic>
          <p:nvPicPr>
            <p:cNvPr id="263" name=""/>
            <p:cNvPicPr>
              <a:picLocks noChangeAspect="1"/>
            </p:cNvPicPr>
            <p:nvPr/>
          </p:nvPicPr>
          <p:blipFill rotWithShape="1">
            <a:blip r:embed="rId4"/>
            <a:srcRect l="50000" t="20600" r="35430" b="66100"/>
            <a:stretch>
              <a:fillRect/>
            </a:stretch>
          </p:blipFill>
          <p:spPr>
            <a:xfrm>
              <a:off x="5076056" y="4293096"/>
              <a:ext cx="2016224" cy="188180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경사하강법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18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경사하강법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정의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19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9" name=""/>
          <p:cNvSpPr/>
          <p:nvPr/>
        </p:nvSpPr>
        <p:spPr>
          <a:xfrm>
            <a:off x="1547664" y="4221088"/>
            <a:ext cx="6048672" cy="20882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손실 함수로 구한 오차값을 기점으로 싱경망의 반대 방형으로 가중치와 편항을 수정해 나가는 방법</a:t>
            </a:r>
            <a:endParaRPr lang="ko-KR" altLang="en-US" sz="2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60" name=""/>
          <p:cNvPicPr>
            <a:picLocks noChangeAspect="1"/>
          </p:cNvPicPr>
          <p:nvPr/>
        </p:nvPicPr>
        <p:blipFill rotWithShape="1">
          <a:blip r:embed="rId2"/>
          <a:srcRect l="27950" t="44400" r="46850" b="23400"/>
          <a:stretch>
            <a:fillRect/>
          </a:stretch>
        </p:blipFill>
        <p:spPr>
          <a:xfrm>
            <a:off x="2753798" y="1571418"/>
            <a:ext cx="3636404" cy="261366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경사하강법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개요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20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61" name=""/>
          <p:cNvPicPr>
            <a:picLocks noChangeAspect="1"/>
          </p:cNvPicPr>
          <p:nvPr/>
        </p:nvPicPr>
        <p:blipFill rotWithShape="1">
          <a:blip r:embed="rId2"/>
          <a:srcRect l="23230" t="35300" r="47240" b="31800"/>
          <a:stretch>
            <a:fillRect/>
          </a:stretch>
        </p:blipFill>
        <p:spPr>
          <a:xfrm>
            <a:off x="251520" y="2121815"/>
            <a:ext cx="3924436" cy="2459313"/>
          </a:xfrm>
          <a:prstGeom prst="rect">
            <a:avLst/>
          </a:prstGeom>
        </p:spPr>
      </p:pic>
      <p:pic>
        <p:nvPicPr>
          <p:cNvPr id="262" name=""/>
          <p:cNvPicPr>
            <a:picLocks noChangeAspect="1"/>
          </p:cNvPicPr>
          <p:nvPr/>
        </p:nvPicPr>
        <p:blipFill rotWithShape="1">
          <a:blip r:embed="rId3"/>
          <a:srcRect l="22830" t="31100" r="46850" b="34600"/>
          <a:stretch>
            <a:fillRect/>
          </a:stretch>
        </p:blipFill>
        <p:spPr>
          <a:xfrm>
            <a:off x="4067944" y="1933197"/>
            <a:ext cx="4104456" cy="2611926"/>
          </a:xfrm>
          <a:prstGeom prst="rect">
            <a:avLst/>
          </a:prstGeom>
        </p:spPr>
      </p:pic>
      <p:pic>
        <p:nvPicPr>
          <p:cNvPr id="263" name=""/>
          <p:cNvPicPr>
            <a:picLocks noChangeAspect="1"/>
          </p:cNvPicPr>
          <p:nvPr/>
        </p:nvPicPr>
        <p:blipFill rotWithShape="1">
          <a:blip r:embed="rId4"/>
          <a:srcRect l="22440" t="43000" r="59840" b="32500"/>
          <a:stretch>
            <a:fillRect/>
          </a:stretch>
        </p:blipFill>
        <p:spPr>
          <a:xfrm>
            <a:off x="4680012" y="4545124"/>
            <a:ext cx="2196244" cy="1708189"/>
          </a:xfrm>
          <a:prstGeom prst="rect">
            <a:avLst/>
          </a:prstGeom>
        </p:spPr>
      </p:pic>
      <p:pic>
        <p:nvPicPr>
          <p:cNvPr id="265" name=""/>
          <p:cNvPicPr>
            <a:picLocks noChangeAspect="1"/>
          </p:cNvPicPr>
          <p:nvPr/>
        </p:nvPicPr>
        <p:blipFill rotWithShape="1">
          <a:blip r:embed="rId5"/>
          <a:srcRect l="22440" t="22700" r="63390" b="56300"/>
          <a:stretch>
            <a:fillRect/>
          </a:stretch>
        </p:blipFill>
        <p:spPr>
          <a:xfrm>
            <a:off x="6912260" y="5085184"/>
            <a:ext cx="1368152" cy="114012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경사하강법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기울기 구하는 방법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285" name=""/>
          <p:cNvGrpSpPr/>
          <p:nvPr/>
        </p:nvGrpSpPr>
        <p:grpSpPr>
          <a:xfrm rot="0">
            <a:off x="1259632" y="1664803"/>
            <a:ext cx="6624736" cy="2988332"/>
            <a:chOff x="1512599" y="2420888"/>
            <a:chExt cx="5472608" cy="2628292"/>
          </a:xfrm>
        </p:grpSpPr>
        <p:sp>
          <p:nvSpPr>
            <p:cNvPr id="262" name=""/>
            <p:cNvSpPr/>
            <p:nvPr/>
          </p:nvSpPr>
          <p:spPr>
            <a:xfrm>
              <a:off x="2484707" y="2492896"/>
              <a:ext cx="756084" cy="25202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63" name=""/>
            <p:cNvSpPr/>
            <p:nvPr/>
          </p:nvSpPr>
          <p:spPr>
            <a:xfrm>
              <a:off x="3888863" y="2456892"/>
              <a:ext cx="756084" cy="25562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64" name=""/>
            <p:cNvSpPr/>
            <p:nvPr/>
          </p:nvSpPr>
          <p:spPr>
            <a:xfrm>
              <a:off x="5257015" y="2420888"/>
              <a:ext cx="756084" cy="2628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cxnSp>
          <p:nvCxnSpPr>
            <p:cNvPr id="265" name=""/>
            <p:cNvCxnSpPr/>
            <p:nvPr/>
          </p:nvCxnSpPr>
          <p:spPr>
            <a:xfrm>
              <a:off x="1512599" y="3573016"/>
              <a:ext cx="529258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sp>
          <p:nvSpPr>
            <p:cNvPr id="266" name=""/>
            <p:cNvSpPr/>
            <p:nvPr/>
          </p:nvSpPr>
          <p:spPr>
            <a:xfrm>
              <a:off x="4500931" y="2852935"/>
              <a:ext cx="576064" cy="32403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출력</a:t>
              </a:r>
              <a:endPara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67" name=""/>
            <p:cNvSpPr/>
            <p:nvPr/>
          </p:nvSpPr>
          <p:spPr>
            <a:xfrm>
              <a:off x="6265127" y="4077072"/>
              <a:ext cx="576064" cy="32403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오차</a:t>
              </a:r>
              <a:endPara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1" name=""/>
            <p:cNvSpPr/>
            <p:nvPr/>
          </p:nvSpPr>
          <p:spPr>
            <a:xfrm>
              <a:off x="3492819" y="4041068"/>
              <a:ext cx="684076" cy="39604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fontScale="43980"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227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227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입력</a:t>
              </a:r>
              <a:endParaRPr lang="ko-KR" altLang="en-US" sz="2273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227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227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기울기</a:t>
              </a:r>
              <a:endParaRPr lang="ko-KR" altLang="en-US" sz="2273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2" name=""/>
            <p:cNvSpPr/>
            <p:nvPr/>
          </p:nvSpPr>
          <p:spPr>
            <a:xfrm>
              <a:off x="4896975" y="4041068"/>
              <a:ext cx="684076" cy="39604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fontScale="43980"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227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227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입력</a:t>
              </a:r>
              <a:endParaRPr lang="ko-KR" altLang="en-US" sz="2273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227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227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기울기</a:t>
              </a:r>
              <a:endParaRPr lang="ko-KR" altLang="en-US" sz="2273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3" name=""/>
            <p:cNvSpPr/>
            <p:nvPr/>
          </p:nvSpPr>
          <p:spPr>
            <a:xfrm>
              <a:off x="4032879" y="3609020"/>
              <a:ext cx="576064" cy="39604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fontScale="42670"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234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234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편향</a:t>
              </a:r>
              <a:endParaRPr lang="ko-KR" altLang="en-US" sz="2343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234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2343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기울기</a:t>
              </a:r>
              <a:endParaRPr lang="ko-KR" altLang="en-US" sz="2343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4" name=""/>
            <p:cNvSpPr/>
            <p:nvPr/>
          </p:nvSpPr>
          <p:spPr>
            <a:xfrm>
              <a:off x="4032879" y="4437112"/>
              <a:ext cx="576064" cy="39604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가중치 </a:t>
              </a:r>
              <a:endPara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기울기</a:t>
              </a:r>
              <a:endPara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5" name=""/>
            <p:cNvSpPr/>
            <p:nvPr/>
          </p:nvSpPr>
          <p:spPr>
            <a:xfrm>
              <a:off x="5401031" y="3609020"/>
              <a:ext cx="576064" cy="39604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r>
                <a:rPr lang="ko-KR" altLang="en-US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편향</a:t>
              </a:r>
              <a:endPara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기울기</a:t>
              </a:r>
              <a:endPara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6" name=""/>
            <p:cNvSpPr/>
            <p:nvPr/>
          </p:nvSpPr>
          <p:spPr>
            <a:xfrm>
              <a:off x="5401031" y="4437112"/>
              <a:ext cx="576064" cy="43204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가중치</a:t>
              </a:r>
              <a:endPara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기울기</a:t>
              </a:r>
              <a:endPara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7" name=""/>
            <p:cNvSpPr/>
            <p:nvPr/>
          </p:nvSpPr>
          <p:spPr>
            <a:xfrm>
              <a:off x="5797075" y="2852935"/>
              <a:ext cx="576064" cy="32403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출력</a:t>
              </a:r>
              <a:endPara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8" name=""/>
            <p:cNvSpPr/>
            <p:nvPr/>
          </p:nvSpPr>
          <p:spPr>
            <a:xfrm>
              <a:off x="3240791" y="2816932"/>
              <a:ext cx="972108" cy="3240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79" name=""/>
            <p:cNvSpPr/>
            <p:nvPr/>
          </p:nvSpPr>
          <p:spPr>
            <a:xfrm>
              <a:off x="5076995" y="2852936"/>
              <a:ext cx="612068" cy="3240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80" name=""/>
            <p:cNvSpPr/>
            <p:nvPr/>
          </p:nvSpPr>
          <p:spPr>
            <a:xfrm>
              <a:off x="6373139" y="2852936"/>
              <a:ext cx="612068" cy="3240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81" name=""/>
            <p:cNvSpPr/>
            <p:nvPr/>
          </p:nvSpPr>
          <p:spPr>
            <a:xfrm rot="10786673">
              <a:off x="5653685" y="4078257"/>
              <a:ext cx="612068" cy="3240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82" name=""/>
            <p:cNvSpPr/>
            <p:nvPr/>
          </p:nvSpPr>
          <p:spPr>
            <a:xfrm rot="10786673">
              <a:off x="4247651" y="4075958"/>
              <a:ext cx="648698" cy="3240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83" name=""/>
            <p:cNvSpPr/>
            <p:nvPr/>
          </p:nvSpPr>
          <p:spPr>
            <a:xfrm>
              <a:off x="1584607" y="2960948"/>
              <a:ext cx="828092" cy="468052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5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순전파</a:t>
              </a:r>
              <a:endParaRPr lang="ko-KR" altLang="en-US" sz="1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84" name=""/>
            <p:cNvSpPr/>
            <p:nvPr/>
          </p:nvSpPr>
          <p:spPr>
            <a:xfrm>
              <a:off x="1584607" y="3717032"/>
              <a:ext cx="828092" cy="468052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15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역전파</a:t>
              </a:r>
              <a:endParaRPr lang="ko-KR" altLang="en-US" sz="1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86" name=""/>
          <p:cNvSpPr/>
          <p:nvPr/>
        </p:nvSpPr>
        <p:spPr>
          <a:xfrm>
            <a:off x="2447764" y="4797152"/>
            <a:ext cx="900100" cy="468052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입력층</a:t>
            </a:r>
            <a:endParaRPr lang="ko-KR" altLang="en-US" sz="1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4121950" y="4833156"/>
            <a:ext cx="900100" cy="468052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은닉층</a:t>
            </a:r>
            <a:endParaRPr lang="ko-KR" altLang="en-US" sz="1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5796136" y="4797152"/>
            <a:ext cx="900100" cy="468052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출력층</a:t>
            </a:r>
            <a:endParaRPr lang="ko-KR" altLang="en-US" sz="1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1439652" y="5193196"/>
            <a:ext cx="1764196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다음층으로 </a:t>
            </a:r>
            <a:r>
              <a:rPr lang="ko-KR" altLang="en-US" sz="14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전달</a:t>
            </a:r>
            <a:r>
              <a:rPr lang="ko-KR" altLang="en-US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만</a:t>
            </a:r>
            <a:endParaRPr lang="ko-KR" altLang="en-US" sz="1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가중치 및 편향 </a:t>
            </a:r>
            <a:r>
              <a:rPr lang="ko-KR" altLang="en-US" sz="13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없음</a:t>
            </a:r>
            <a:endParaRPr lang="ko-KR" altLang="en-US" sz="13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3689902" y="5193196"/>
            <a:ext cx="1764196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3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출력값</a:t>
            </a:r>
            <a:r>
              <a: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및 </a:t>
            </a:r>
            <a:r>
              <a:rPr lang="ko-KR" altLang="en-US" sz="13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입력값</a:t>
            </a:r>
            <a:r>
              <a: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들을 받아 가중치, 편향, 은닉층으로 들어오는 기울기 계산</a:t>
            </a:r>
            <a:endParaRPr lang="ko-KR" altLang="en-US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6012160" y="5193196"/>
            <a:ext cx="1764196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6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오차</a:t>
            </a:r>
            <a:r>
              <a: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를 이용해 가중치 및 편향 </a:t>
            </a:r>
            <a:endParaRPr lang="ko-KR" altLang="en-US" sz="16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기울기 계산</a:t>
            </a:r>
            <a:endParaRPr lang="ko-KR" altLang="en-US" sz="16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최적화 알고리즘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23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최적화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개요 및 종류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0" name=""/>
          <p:cNvSpPr/>
          <p:nvPr/>
        </p:nvSpPr>
        <p:spPr>
          <a:xfrm>
            <a:off x="1538663" y="2096852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전역최적해에 도달하기 위한 알고리즘</a:t>
            </a:r>
            <a:endParaRPr lang="ko-KR" altLang="en-US" sz="2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1097614" y="4185084"/>
            <a:ext cx="6948772" cy="9721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확률적 경사 하강법 / 모멘텀 / 아다그라드</a:t>
            </a:r>
            <a:endParaRPr lang="ko-KR" altLang="en-US" sz="2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학습 규칙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3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최적화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확률적 경사 하강법(</a:t>
            </a:r>
            <a:r>
              <a:rPr lang="en-US" altLang="ko-KR"/>
              <a:t>Stochastic Gradient Descent</a:t>
            </a:r>
            <a:r>
              <a:rPr lang="ko-KR" altLang="en-US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0" name=""/>
          <p:cNvSpPr/>
          <p:nvPr/>
        </p:nvSpPr>
        <p:spPr>
          <a:xfrm>
            <a:off x="1538663" y="1844824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수정할 때마다 </a:t>
            </a:r>
            <a:r>
              <a:rPr lang="en-US" altLang="ko-KR" sz="2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sample</a:t>
            </a:r>
            <a:r>
              <a:rPr lang="ko-KR" altLang="en-US" sz="2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을 </a:t>
            </a:r>
            <a:r>
              <a:rPr lang="ko-KR" altLang="en-US" sz="26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무작위</a:t>
            </a:r>
            <a:r>
              <a:rPr lang="ko-KR" altLang="en-US" sz="2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로 선택</a:t>
            </a:r>
            <a:endParaRPr lang="ko-KR" altLang="en-US" sz="26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63" name=""/>
          <p:cNvPicPr>
            <a:picLocks noChangeAspect="1"/>
          </p:cNvPicPr>
          <p:nvPr/>
        </p:nvPicPr>
        <p:blipFill rotWithShape="1">
          <a:blip r:embed="rId2"/>
          <a:srcRect l="36220" t="36000" r="37010" b="42300"/>
          <a:stretch>
            <a:fillRect/>
          </a:stretch>
        </p:blipFill>
        <p:spPr>
          <a:xfrm>
            <a:off x="1223628" y="3068960"/>
            <a:ext cx="4284476" cy="1953217"/>
          </a:xfrm>
          <a:prstGeom prst="rect">
            <a:avLst/>
          </a:prstGeom>
        </p:spPr>
      </p:pic>
      <p:sp>
        <p:nvSpPr>
          <p:cNvPr id="264" name=""/>
          <p:cNvSpPr/>
          <p:nvPr/>
        </p:nvSpPr>
        <p:spPr>
          <a:xfrm>
            <a:off x="1277634" y="5013176"/>
            <a:ext cx="6066674" cy="1116124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600" b="1" i="0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간단한 </a:t>
            </a:r>
            <a:r>
              <a:rPr lang="en-US" altLang="ko-KR" sz="2600" b="1" i="0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code</a:t>
            </a:r>
            <a:r>
              <a:rPr lang="ko-KR" altLang="en-US" sz="2600" b="1" i="0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로 구현 가능</a:t>
            </a:r>
            <a:endParaRPr lang="ko-KR" altLang="en-US" sz="2600" b="1" i="0">
              <a:solidFill>
                <a:schemeClr val="tx2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6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수정량을 유연하게 조절 불가</a:t>
            </a:r>
            <a:endParaRPr lang="ko-KR" altLang="en-US" sz="26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66" name=""/>
          <p:cNvPicPr>
            <a:picLocks noChangeAspect="1"/>
          </p:cNvPicPr>
          <p:nvPr/>
        </p:nvPicPr>
        <p:blipFill rotWithShape="1">
          <a:blip r:embed="rId3"/>
          <a:srcRect l="16530" t="29000" r="71660" b="54200"/>
          <a:stretch>
            <a:fillRect/>
          </a:stretch>
        </p:blipFill>
        <p:spPr>
          <a:xfrm>
            <a:off x="6192180" y="3169771"/>
            <a:ext cx="1764195" cy="141135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bldLvl="0" animBg="1" autoUpdate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최적화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모멘텀</a:t>
            </a:r>
            <a:r>
              <a:rPr lang="en-US" altLang="ko-KR"/>
              <a:t>(Momentum)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22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0" name=""/>
          <p:cNvSpPr/>
          <p:nvPr/>
        </p:nvSpPr>
        <p:spPr>
          <a:xfrm>
            <a:off x="2231740" y="1952836"/>
            <a:ext cx="4680520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SGD</a:t>
            </a:r>
            <a:r>
              <a:rPr lang="ko-KR" altLang="en-US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에 </a:t>
            </a:r>
            <a:r>
              <a:rPr lang="ko-KR" altLang="en-US" sz="27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관성</a:t>
            </a:r>
            <a:r>
              <a:rPr lang="ko-KR" altLang="en-US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을 더한 알고리즘</a:t>
            </a:r>
            <a:endParaRPr lang="ko-KR" altLang="en-US" sz="2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62" name=""/>
          <p:cNvPicPr>
            <a:picLocks noChangeAspect="1"/>
          </p:cNvPicPr>
          <p:nvPr/>
        </p:nvPicPr>
        <p:blipFill rotWithShape="1">
          <a:blip r:embed="rId2"/>
          <a:srcRect l="35830" t="32500" r="37010" b="45800"/>
          <a:stretch>
            <a:fillRect/>
          </a:stretch>
        </p:blipFill>
        <p:spPr>
          <a:xfrm>
            <a:off x="936072" y="3160489"/>
            <a:ext cx="4284000" cy="1924695"/>
          </a:xfrm>
          <a:prstGeom prst="rect">
            <a:avLst/>
          </a:prstGeom>
        </p:spPr>
      </p:pic>
      <p:pic>
        <p:nvPicPr>
          <p:cNvPr id="264" name=""/>
          <p:cNvPicPr>
            <a:picLocks noChangeAspect="1"/>
          </p:cNvPicPr>
          <p:nvPr/>
        </p:nvPicPr>
        <p:blipFill rotWithShape="1">
          <a:blip r:embed="rId3"/>
          <a:srcRect l="16140" t="30400" r="66540" b="54200"/>
          <a:stretch>
            <a:fillRect/>
          </a:stretch>
        </p:blipFill>
        <p:spPr>
          <a:xfrm>
            <a:off x="5508104" y="3159068"/>
            <a:ext cx="2376264" cy="118813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최적화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아다그라드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27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2" name=""/>
          <p:cNvSpPr/>
          <p:nvPr/>
        </p:nvSpPr>
        <p:spPr>
          <a:xfrm>
            <a:off x="1538663" y="1952836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수정을 통해서 </a:t>
            </a:r>
            <a:r>
              <a:rPr lang="ko-KR" altLang="en-US" sz="25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학습률이 변하는</a:t>
            </a: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알고리즘</a:t>
            </a:r>
            <a:endParaRPr lang="ko-KR" altLang="en-US" sz="2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grpSp>
        <p:nvGrpSpPr>
          <p:cNvPr id="267" name=""/>
          <p:cNvGrpSpPr/>
          <p:nvPr/>
        </p:nvGrpSpPr>
        <p:grpSpPr>
          <a:xfrm rot="0">
            <a:off x="1241630" y="3429000"/>
            <a:ext cx="6660740" cy="1560173"/>
            <a:chOff x="1007604" y="3597019"/>
            <a:chExt cx="6660740" cy="1560173"/>
          </a:xfrm>
        </p:grpSpPr>
        <p:pic>
          <p:nvPicPr>
            <p:cNvPr id="263" name=""/>
            <p:cNvPicPr>
              <a:picLocks noChangeAspect="1"/>
            </p:cNvPicPr>
            <p:nvPr/>
          </p:nvPicPr>
          <p:blipFill rotWithShape="1">
            <a:blip r:embed="rId2"/>
            <a:srcRect l="22830" t="29000" r="55910" b="50000"/>
            <a:stretch>
              <a:fillRect/>
            </a:stretch>
          </p:blipFill>
          <p:spPr>
            <a:xfrm>
              <a:off x="1007604" y="3597019"/>
              <a:ext cx="2808312" cy="1560173"/>
            </a:xfrm>
            <a:prstGeom prst="rect">
              <a:avLst/>
            </a:prstGeom>
          </p:spPr>
        </p:pic>
        <p:sp>
          <p:nvSpPr>
            <p:cNvPr id="264" name=""/>
            <p:cNvSpPr/>
            <p:nvPr/>
          </p:nvSpPr>
          <p:spPr>
            <a:xfrm>
              <a:off x="4968044" y="4029067"/>
              <a:ext cx="2700300" cy="64807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en-US" altLang="ko-KR" sz="14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h</a:t>
              </a:r>
              <a:r>
                <a:rPr lang="ko-KR" altLang="en-US" sz="14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가 증가함에 따라서 </a:t>
              </a:r>
              <a:r>
                <a:rPr lang="en-US" altLang="ko-KR" sz="14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w</a:t>
              </a:r>
              <a:r>
                <a:rPr lang="ko-KR" altLang="en-US" sz="14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가 감소</a:t>
              </a:r>
              <a:endParaRPr lang="ko-KR" altLang="en-US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cxnSp>
          <p:nvCxnSpPr>
            <p:cNvPr id="266" name=""/>
            <p:cNvCxnSpPr>
              <a:stCxn id="264" idx="1"/>
              <a:endCxn id="263" idx="3"/>
            </p:cNvCxnSpPr>
            <p:nvPr/>
          </p:nvCxnSpPr>
          <p:spPr>
            <a:xfrm rot="10800000" flipV="1">
              <a:off x="3815916" y="4353103"/>
              <a:ext cx="1152128" cy="2400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tailEnd type="arrow"/>
            </a:ln>
            <a:effectLst/>
          </p:spPr>
        </p:cxnSp>
      </p:grpSp>
      <p:sp>
        <p:nvSpPr>
          <p:cNvPr id="268" name=""/>
          <p:cNvSpPr/>
          <p:nvPr/>
        </p:nvSpPr>
        <p:spPr>
          <a:xfrm>
            <a:off x="1277634" y="5013176"/>
            <a:ext cx="6066674" cy="1116124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xmlns:mc="http://schemas.openxmlformats.org/markup-compatibility/2006" xmlns:hp="http://schemas.haansoft.com/office/presentation/8.0" lang="ko-KR" altLang="en-US" sz="2600" b="1" i="0" kern="1200" spc="5" mc:Ignorable="hp" hp:hslEmbossed="0">
                <a:solidFill>
                  <a:srgbClr val="1f497d"/>
                </a:solidFill>
                <a:latin typeface="맑은 고딕"/>
                <a:ea typeface="맑은 고딕"/>
                <a:cs typeface="Arial"/>
              </a:rPr>
              <a:t>상수 조정에</a:t>
            </a:r>
            <a:r>
              <a:rPr xmlns:mc="http://schemas.openxmlformats.org/markup-compatibility/2006" xmlns:hp="http://schemas.haansoft.com/office/presentation/8.0" lang="en-US" altLang="ko-KR" sz="2600" b="1" i="0" kern="1200" spc="5" mc:Ignorable="hp" hp:hslEmbossed="0">
                <a:solidFill>
                  <a:srgbClr val="1f497d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600" b="1" i="0" kern="1200" spc="5" mc:Ignorable="hp" hp:hslEmbossed="0">
                <a:solidFill>
                  <a:srgbClr val="1f497d"/>
                </a:solidFill>
                <a:latin typeface="맑은 고딕"/>
                <a:ea typeface="맑은 고딕"/>
                <a:cs typeface="Arial"/>
              </a:rPr>
              <a:t>유리</a:t>
            </a:r>
            <a:endParaRPr xmlns:mc="http://schemas.openxmlformats.org/markup-compatibility/2006" xmlns:hp="http://schemas.haansoft.com/office/presentation/8.0" lang="ko-KR" altLang="en-US" sz="2600" b="1" i="0" kern="1200" spc="5" mc:Ignorable="hp" hp:hslEmbossed="0">
              <a:solidFill>
                <a:srgbClr val="1f497d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xmlns:mc="http://schemas.openxmlformats.org/markup-compatibility/2006" xmlns:hp="http://schemas.haansoft.com/office/presentation/8.0" lang="ko-KR" altLang="en-US" sz="2600" b="1" i="0" kern="1200" spc="5" mc:Ignorable="hp" hp:hslEmbossed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수정량이 0이 되면 더이상 진행불가</a:t>
            </a:r>
            <a:endParaRPr xmlns:mc="http://schemas.openxmlformats.org/markup-compatibility/2006" xmlns:hp="http://schemas.haansoft.com/office/presentation/8.0" lang="ko-KR" altLang="en-US" sz="2600" b="1" i="0" kern="1200" spc="5" mc:Ignorable="hp" hp:hslEmbossed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배치사이즈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28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배치 사이즈(</a:t>
            </a:r>
            <a:r>
              <a:rPr lang="en-US" altLang="ko-KR"/>
              <a:t>Batch Size</a:t>
            </a:r>
            <a:r>
              <a:rPr lang="ko-KR" altLang="en-US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개요 및 종류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29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0" name=""/>
          <p:cNvSpPr/>
          <p:nvPr/>
        </p:nvSpPr>
        <p:spPr>
          <a:xfrm>
            <a:off x="1538663" y="1664804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가중치와 편향을 수정하는 간격</a:t>
            </a:r>
            <a:endParaRPr lang="ko-KR" altLang="en-US" sz="2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305" name=""/>
          <p:cNvPicPr>
            <a:picLocks noChangeAspect="1"/>
          </p:cNvPicPr>
          <p:nvPr/>
        </p:nvPicPr>
        <p:blipFill rotWithShape="1">
          <a:blip r:embed="rId2"/>
          <a:srcRect l="21650" t="26900" r="33070" b="35300"/>
          <a:stretch>
            <a:fillRect/>
          </a:stretch>
        </p:blipFill>
        <p:spPr>
          <a:xfrm>
            <a:off x="1664677" y="3146916"/>
            <a:ext cx="5814646" cy="273035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배치 사이즈(</a:t>
            </a:r>
            <a:r>
              <a:rPr lang="en-US" altLang="ko-KR"/>
              <a:t>Batch Size</a:t>
            </a:r>
            <a:r>
              <a:rPr lang="ko-KR" altLang="en-US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배치 학습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31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0" name=""/>
          <p:cNvSpPr/>
          <p:nvPr/>
        </p:nvSpPr>
        <p:spPr>
          <a:xfrm>
            <a:off x="1538663" y="2096852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배치 사이즈 = 전체 훈련 데이터의 개수</a:t>
            </a:r>
            <a:endParaRPr lang="ko-KR" altLang="en-US" sz="2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1538663" y="3645024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전체 오차의 평균으로 가중치 / 편향 수정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73" name=""/>
          <p:cNvCxnSpPr>
            <a:stCxn id="270" idx="2"/>
            <a:endCxn id="272" idx="0"/>
          </p:cNvCxnSpPr>
          <p:nvPr/>
        </p:nvCxnSpPr>
        <p:spPr>
          <a:xfrm rot="16200000" flipH="1">
            <a:off x="4355976" y="3429000"/>
            <a:ext cx="43204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74" name=""/>
          <p:cNvSpPr/>
          <p:nvPr/>
        </p:nvSpPr>
        <p:spPr>
          <a:xfrm>
            <a:off x="1538663" y="5157192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ex) sample = 1</a:t>
            </a: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,</a:t>
            </a: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000</a:t>
            </a: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개, 배치 사이즈=1000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-&gt; 1 에포크당 1번 수정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75" name=""/>
          <p:cNvCxnSpPr>
            <a:stCxn id="272" idx="2"/>
            <a:endCxn id="274" idx="0"/>
          </p:cNvCxnSpPr>
          <p:nvPr/>
        </p:nvCxnSpPr>
        <p:spPr>
          <a:xfrm rot="16200000" flipH="1">
            <a:off x="4373978" y="4959170"/>
            <a:ext cx="3960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배치 사이즈(</a:t>
            </a:r>
            <a:r>
              <a:rPr lang="en-US" altLang="ko-KR"/>
              <a:t>Batch Size</a:t>
            </a:r>
            <a:r>
              <a:rPr lang="ko-KR" altLang="en-US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온라인 학습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33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2" name=""/>
          <p:cNvSpPr/>
          <p:nvPr/>
        </p:nvSpPr>
        <p:spPr>
          <a:xfrm>
            <a:off x="1538663" y="2096852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배치 사이즈 = 1</a:t>
            </a:r>
            <a:endParaRPr lang="ko-KR" altLang="en-US" sz="2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1538663" y="3681028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개별 </a:t>
            </a: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sample</a:t>
            </a: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마다 가중치와 편향 수정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74" name=""/>
          <p:cNvCxnSpPr>
            <a:stCxn id="272" idx="2"/>
            <a:endCxn id="273" idx="0"/>
          </p:cNvCxnSpPr>
          <p:nvPr/>
        </p:nvCxnSpPr>
        <p:spPr>
          <a:xfrm rot="16200000" flipH="1">
            <a:off x="4337974" y="3447002"/>
            <a:ext cx="4680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76" name=""/>
          <p:cNvCxnSpPr/>
          <p:nvPr/>
        </p:nvCxnSpPr>
        <p:spPr>
          <a:xfrm rot="16200000" flipH="1">
            <a:off x="4373978" y="4995174"/>
            <a:ext cx="3960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79" name=""/>
          <p:cNvSpPr/>
          <p:nvPr/>
        </p:nvSpPr>
        <p:spPr>
          <a:xfrm>
            <a:off x="1538663" y="5157192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ex) sample = 1</a:t>
            </a: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,</a:t>
            </a: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000</a:t>
            </a: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개, 배치 사이즈=1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-&gt; 1 에포크당 1000번 수정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배치 사이즈(</a:t>
            </a:r>
            <a:r>
              <a:rPr lang="en-US" altLang="ko-KR"/>
              <a:t>Batch Size</a:t>
            </a:r>
            <a:r>
              <a:rPr lang="ko-KR" altLang="en-US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미니 배치 학습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34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2" name=""/>
          <p:cNvSpPr/>
          <p:nvPr/>
        </p:nvSpPr>
        <p:spPr>
          <a:xfrm>
            <a:off x="1538663" y="2096852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배치 학습과 온라인 배치의 중간</a:t>
            </a:r>
            <a:endParaRPr lang="ko-KR" altLang="en-US" sz="2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1538663" y="3681028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ex) sample = 1</a:t>
            </a: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,</a:t>
            </a: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000</a:t>
            </a: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개, 배치 사이즈=20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-&gt; 1 에포크당 50번 수정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74" name=""/>
          <p:cNvCxnSpPr>
            <a:stCxn id="272" idx="2"/>
            <a:endCxn id="273" idx="0"/>
          </p:cNvCxnSpPr>
          <p:nvPr/>
        </p:nvCxnSpPr>
        <p:spPr>
          <a:xfrm rot="16200000" flipH="1">
            <a:off x="4337974" y="3447002"/>
            <a:ext cx="4680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행렬 연산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33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행렬 연산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사용 이유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34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2" name=""/>
          <p:cNvSpPr/>
          <p:nvPr/>
        </p:nvSpPr>
        <p:spPr>
          <a:xfrm>
            <a:off x="1538663" y="2096852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입력과 출력을</a:t>
            </a:r>
            <a:r>
              <a:rPr lang="en-US" altLang="ko-KR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벡터로만 사용하면</a:t>
            </a:r>
            <a:endParaRPr lang="ko-KR" altLang="en-US" sz="25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배치학습 처리 불가</a:t>
            </a:r>
            <a:endParaRPr lang="ko-KR" altLang="en-US" sz="25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1538663" y="3681028"/>
            <a:ext cx="6066674" cy="11161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행렬을 이용해 순전파 / 역전파 처리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74" name=""/>
          <p:cNvCxnSpPr>
            <a:stCxn id="272" idx="2"/>
            <a:endCxn id="273" idx="0"/>
          </p:cNvCxnSpPr>
          <p:nvPr/>
        </p:nvCxnSpPr>
        <p:spPr>
          <a:xfrm rot="16200000" flipH="1">
            <a:off x="4337974" y="3447002"/>
            <a:ext cx="4680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학습 규칙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000" b="1" i="0" kern="1200" spc="5" mc:Ignorable="hp" hp:hslEmbossed="0">
                <a:solidFill>
                  <a:srgbClr val="0000ff"/>
                </a:solidFill>
              </a:rPr>
              <a:t>헵의 규칙</a:t>
            </a:r>
            <a:endParaRPr xmlns:mc="http://schemas.openxmlformats.org/markup-compatibility/2006" xmlns:hp="http://schemas.haansoft.com/office/presentation/8.0" lang="ko-KR" altLang="en-US" sz="2000" b="1" i="0" kern="1200" spc="5" mc:Ignorable="hp" hp:hslEmbossed="0">
              <a:solidFill>
                <a:srgbClr val="0000ff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827584" y="2132856"/>
            <a:ext cx="7704856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전달이 </a:t>
            </a: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지속적으로 진행</a:t>
            </a: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되면 시냅스의 전달 효율이 증가한다.</a:t>
            </a:r>
            <a:endParaRPr lang="ko-KR" altLang="en-US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827583" y="3645024"/>
            <a:ext cx="7704856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기억의 형성</a:t>
            </a: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에 중요한 역할 수행</a:t>
            </a:r>
            <a:endParaRPr lang="ko-KR" altLang="en-US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84" name=""/>
          <p:cNvCxnSpPr>
            <a:endCxn id="83" idx="1"/>
          </p:cNvCxnSpPr>
          <p:nvPr/>
        </p:nvCxnSpPr>
        <p:spPr>
          <a:xfrm flipV="1">
            <a:off x="179512" y="4239090"/>
            <a:ext cx="648072" cy="180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pic>
        <p:nvPicPr>
          <p:cNvPr id="86" name=""/>
          <p:cNvPicPr>
            <a:picLocks noChangeAspect="1"/>
          </p:cNvPicPr>
          <p:nvPr/>
        </p:nvPicPr>
        <p:blipFill rotWithShape="1">
          <a:blip r:embed="rId2"/>
          <a:srcRect l="24000" t="61900" r="63910" b="30400"/>
          <a:stretch>
            <a:fillRect/>
          </a:stretch>
        </p:blipFill>
        <p:spPr>
          <a:xfrm>
            <a:off x="1115615" y="4891662"/>
            <a:ext cx="4068452" cy="1456802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rcRect l="22830" t="63300" r="50000" b="15000"/>
          <a:stretch>
            <a:fillRect/>
          </a:stretch>
        </p:blipFill>
        <p:spPr>
          <a:xfrm>
            <a:off x="5472100" y="4941168"/>
            <a:ext cx="2484276" cy="111612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행렬 학습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행렬 사이즈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31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graphicFrame>
        <p:nvGraphicFramePr>
          <p:cNvPr id="277" name=""/>
          <p:cNvGraphicFramePr>
            <a:graphicFrameLocks noGrp="1"/>
          </p:cNvGraphicFramePr>
          <p:nvPr/>
        </p:nvGraphicFramePr>
        <p:xfrm>
          <a:off x="878230" y="2024844"/>
          <a:ext cx="1893570" cy="1875409"/>
        </p:xfrm>
        <a:graphic>
          <a:graphicData uri="http://schemas.openxmlformats.org/drawingml/2006/table">
            <a:tbl>
              <a:tblPr firstRow="1" bandRow="1"/>
              <a:tblGrid>
                <a:gridCol w="236728"/>
                <a:gridCol w="236855"/>
                <a:gridCol w="236728"/>
                <a:gridCol w="236855"/>
                <a:gridCol w="236728"/>
                <a:gridCol w="236855"/>
                <a:gridCol w="236347"/>
                <a:gridCol w="236474"/>
              </a:tblGrid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78" name=""/>
          <p:cNvGraphicFramePr>
            <a:graphicFrameLocks noGrp="1"/>
          </p:cNvGraphicFramePr>
          <p:nvPr/>
        </p:nvGraphicFramePr>
        <p:xfrm>
          <a:off x="3275856" y="1988840"/>
          <a:ext cx="1893570" cy="1875409"/>
        </p:xfrm>
        <a:graphic>
          <a:graphicData uri="http://schemas.openxmlformats.org/drawingml/2006/table">
            <a:tbl>
              <a:tblPr firstRow="1" bandRow="1"/>
              <a:tblGrid>
                <a:gridCol w="236728"/>
                <a:gridCol w="236855"/>
                <a:gridCol w="236728"/>
                <a:gridCol w="236855"/>
                <a:gridCol w="236728"/>
                <a:gridCol w="236855"/>
                <a:gridCol w="236347"/>
                <a:gridCol w="236474"/>
              </a:tblGrid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79" name=""/>
          <p:cNvGraphicFramePr>
            <a:graphicFrameLocks noGrp="1"/>
          </p:cNvGraphicFramePr>
          <p:nvPr/>
        </p:nvGraphicFramePr>
        <p:xfrm>
          <a:off x="5760132" y="1985639"/>
          <a:ext cx="1893570" cy="1875409"/>
        </p:xfrm>
        <a:graphic>
          <a:graphicData uri="http://schemas.openxmlformats.org/drawingml/2006/table">
            <a:tbl>
              <a:tblPr firstRow="1" bandRow="1"/>
              <a:tblGrid>
                <a:gridCol w="236728"/>
                <a:gridCol w="236855"/>
                <a:gridCol w="236728"/>
                <a:gridCol w="236855"/>
                <a:gridCol w="236728"/>
                <a:gridCol w="236855"/>
                <a:gridCol w="236347"/>
                <a:gridCol w="236474"/>
              </a:tblGrid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5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12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ko-KR" sz="1000" b="0" i="0">
                          <a:solidFill>
                            <a:srgbClr val="000000"/>
                          </a:solidFill>
                          <a:latin typeface="함초롬바탕"/>
                        </a:rPr>
                        <a:t>  </a:t>
                      </a:r>
                      <a:endParaRPr lang="ko-KR" altLang="ko-KR" sz="1000" b="0" i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80" name=""/>
          <p:cNvSpPr/>
          <p:nvPr/>
        </p:nvSpPr>
        <p:spPr>
          <a:xfrm>
            <a:off x="1115616" y="4078800"/>
            <a:ext cx="1296000" cy="46800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</a:t>
            </a:r>
            <a:endParaRPr lang="ko-KR" altLang="en-US" sz="16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3527884" y="4078800"/>
            <a:ext cx="1296000" cy="46800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</a:t>
            </a:r>
            <a:endParaRPr lang="ko-KR" altLang="en-US" sz="16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6084168" y="4078800"/>
            <a:ext cx="1296000" cy="46800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정답</a:t>
            </a:r>
            <a:endParaRPr lang="ko-KR" altLang="en-US" sz="16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503548" y="2528900"/>
            <a:ext cx="216024" cy="9001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배치사이즈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2915816" y="2528900"/>
            <a:ext cx="216024" cy="9001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배치사이즈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5436096" y="2528900"/>
            <a:ext cx="216024" cy="9001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배치사이즈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86" name=""/>
          <p:cNvCxnSpPr>
            <a:stCxn id="283" idx="0"/>
          </p:cNvCxnSpPr>
          <p:nvPr/>
        </p:nvCxnSpPr>
        <p:spPr>
          <a:xfrm rot="16200000">
            <a:off x="341530" y="2258870"/>
            <a:ext cx="54006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87" name=""/>
          <p:cNvCxnSpPr>
            <a:stCxn id="283" idx="2"/>
          </p:cNvCxnSpPr>
          <p:nvPr/>
        </p:nvCxnSpPr>
        <p:spPr>
          <a:xfrm rot="16200000" flipH="1">
            <a:off x="359532" y="3681028"/>
            <a:ext cx="5040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88" name=""/>
          <p:cNvCxnSpPr/>
          <p:nvPr/>
        </p:nvCxnSpPr>
        <p:spPr>
          <a:xfrm rot="16200000">
            <a:off x="2753798" y="2258870"/>
            <a:ext cx="54006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89" name=""/>
          <p:cNvCxnSpPr/>
          <p:nvPr/>
        </p:nvCxnSpPr>
        <p:spPr>
          <a:xfrm rot="16200000" flipH="1">
            <a:off x="2771800" y="3681028"/>
            <a:ext cx="5040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90" name=""/>
          <p:cNvCxnSpPr/>
          <p:nvPr/>
        </p:nvCxnSpPr>
        <p:spPr>
          <a:xfrm rot="16200000">
            <a:off x="5274078" y="2258870"/>
            <a:ext cx="54006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91" name=""/>
          <p:cNvCxnSpPr/>
          <p:nvPr/>
        </p:nvCxnSpPr>
        <p:spPr>
          <a:xfrm rot="16200000" flipH="1">
            <a:off x="5292080" y="3681028"/>
            <a:ext cx="5040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92" name=""/>
          <p:cNvSpPr/>
          <p:nvPr/>
        </p:nvSpPr>
        <p:spPr>
          <a:xfrm>
            <a:off x="1511660" y="1736812"/>
            <a:ext cx="612068" cy="324035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입력수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93" name=""/>
          <p:cNvCxnSpPr>
            <a:stCxn id="292" idx="1"/>
          </p:cNvCxnSpPr>
          <p:nvPr/>
        </p:nvCxnSpPr>
        <p:spPr>
          <a:xfrm rot="10800000" flipV="1">
            <a:off x="827584" y="1898830"/>
            <a:ext cx="684076" cy="180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94" name=""/>
          <p:cNvCxnSpPr>
            <a:stCxn id="292" idx="3"/>
          </p:cNvCxnSpPr>
          <p:nvPr/>
        </p:nvCxnSpPr>
        <p:spPr>
          <a:xfrm flipV="1">
            <a:off x="2123728" y="1880828"/>
            <a:ext cx="684076" cy="180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95" name=""/>
          <p:cNvSpPr/>
          <p:nvPr/>
        </p:nvSpPr>
        <p:spPr>
          <a:xfrm>
            <a:off x="3527884" y="1700808"/>
            <a:ext cx="1404156" cy="324035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출력수 = 뉴런수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96" name=""/>
          <p:cNvCxnSpPr/>
          <p:nvPr/>
        </p:nvCxnSpPr>
        <p:spPr>
          <a:xfrm rot="10800000">
            <a:off x="3275856" y="1880828"/>
            <a:ext cx="46805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97" name=""/>
          <p:cNvCxnSpPr/>
          <p:nvPr/>
        </p:nvCxnSpPr>
        <p:spPr>
          <a:xfrm>
            <a:off x="4752020" y="1844824"/>
            <a:ext cx="5040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98" name=""/>
          <p:cNvSpPr/>
          <p:nvPr/>
        </p:nvSpPr>
        <p:spPr>
          <a:xfrm>
            <a:off x="6408204" y="1718809"/>
            <a:ext cx="612068" cy="324035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정답수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99" name=""/>
          <p:cNvCxnSpPr>
            <a:stCxn id="298" idx="1"/>
          </p:cNvCxnSpPr>
          <p:nvPr/>
        </p:nvCxnSpPr>
        <p:spPr>
          <a:xfrm rot="10800000" flipV="1">
            <a:off x="5724128" y="1880827"/>
            <a:ext cx="684076" cy="180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300" name=""/>
          <p:cNvCxnSpPr>
            <a:stCxn id="298" idx="3"/>
          </p:cNvCxnSpPr>
          <p:nvPr/>
        </p:nvCxnSpPr>
        <p:spPr>
          <a:xfrm flipV="1">
            <a:off x="7020272" y="1862825"/>
            <a:ext cx="684076" cy="180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학습 규칙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5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 lnSpcReduction="0"/>
          </a:bodyPr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000" b="1" i="0" kern="1200" spc="5" mc:Ignorable="hp" hp:hslEmbossed="0">
                <a:solidFill>
                  <a:srgbClr val="0000ff"/>
                </a:solidFill>
              </a:rPr>
              <a:t>델타 규칙</a:t>
            </a:r>
            <a:endParaRPr xmlns:mc="http://schemas.openxmlformats.org/markup-compatibility/2006" xmlns:hp="http://schemas.haansoft.com/office/presentation/8.0" lang="ko-KR" altLang="en-US" sz="2000" b="1" i="0" kern="1200" spc="5" mc:Ignorable="hp" hp:hslEmbossed="0">
              <a:solidFill>
                <a:srgbClr val="0000ff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827584" y="2132856"/>
            <a:ext cx="7704856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출력값과 정답의 </a:t>
            </a: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오차가 커질수록</a:t>
            </a: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가중치 </a:t>
            </a: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수정량도 증가</a:t>
            </a:r>
            <a:endParaRPr lang="ko-KR" altLang="en-US" sz="21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입력값이 커질수록</a:t>
            </a:r>
            <a:r>
              <a:rPr lang="ko-KR" altLang="en-US" sz="2100" b="1" i="0">
                <a:latin typeface="맑은 고딕"/>
                <a:ea typeface="맑은 고딕"/>
                <a:cs typeface="Arial"/>
              </a:rPr>
              <a:t> 가중치 </a:t>
            </a: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수정량 증가</a:t>
            </a:r>
            <a:endParaRPr lang="ko-KR" altLang="en-US" sz="21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2"/>
          <a:srcRect l="23230" t="52100" r="57480" b="41600"/>
          <a:stretch>
            <a:fillRect/>
          </a:stretch>
        </p:blipFill>
        <p:spPr>
          <a:xfrm>
            <a:off x="503548" y="3869865"/>
            <a:ext cx="4068452" cy="747266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rcRect l="23230" t="59100" r="50000" b="13600"/>
          <a:stretch>
            <a:fillRect/>
          </a:stretch>
        </p:blipFill>
        <p:spPr>
          <a:xfrm>
            <a:off x="4968044" y="3789040"/>
            <a:ext cx="2448272" cy="140415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역전파란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6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역전파란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역전파의 개요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7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grpSp>
        <p:nvGrpSpPr>
          <p:cNvPr id="231" name=""/>
          <p:cNvGrpSpPr/>
          <p:nvPr/>
        </p:nvGrpSpPr>
        <p:grpSpPr>
          <a:xfrm rot="0">
            <a:off x="215516" y="2230581"/>
            <a:ext cx="7560840" cy="3165360"/>
            <a:chOff x="215516" y="2230581"/>
            <a:chExt cx="8604956" cy="3165360"/>
          </a:xfrm>
        </p:grpSpPr>
        <p:grpSp>
          <p:nvGrpSpPr>
            <p:cNvPr id="98" name=""/>
            <p:cNvGrpSpPr/>
            <p:nvPr/>
          </p:nvGrpSpPr>
          <p:grpSpPr>
            <a:xfrm rot="0">
              <a:off x="539552" y="2230581"/>
              <a:ext cx="7317165" cy="3165360"/>
              <a:chOff x="1581149" y="1852638"/>
              <a:chExt cx="7550857" cy="3543305"/>
            </a:xfrm>
          </p:grpSpPr>
          <p:sp>
            <p:nvSpPr>
              <p:cNvPr id="99" name="타원 3"/>
              <p:cNvSpPr/>
              <p:nvPr/>
            </p:nvSpPr>
            <p:spPr>
              <a:xfrm>
                <a:off x="3467066" y="2543179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0" name="타원 60"/>
              <p:cNvSpPr/>
              <p:nvPr/>
            </p:nvSpPr>
            <p:spPr>
              <a:xfrm>
                <a:off x="3467066" y="2990850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타원 68"/>
              <p:cNvSpPr/>
              <p:nvPr/>
            </p:nvSpPr>
            <p:spPr>
              <a:xfrm>
                <a:off x="3467066" y="3440904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2" name="타원 69"/>
              <p:cNvSpPr/>
              <p:nvPr/>
            </p:nvSpPr>
            <p:spPr>
              <a:xfrm>
                <a:off x="3467066" y="3879050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타원 70"/>
              <p:cNvSpPr/>
              <p:nvPr/>
            </p:nvSpPr>
            <p:spPr>
              <a:xfrm>
                <a:off x="3467066" y="4312463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4" name="타원 75"/>
              <p:cNvSpPr/>
              <p:nvPr/>
            </p:nvSpPr>
            <p:spPr>
              <a:xfrm>
                <a:off x="6091233" y="1852638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타원 76"/>
              <p:cNvSpPr/>
              <p:nvPr/>
            </p:nvSpPr>
            <p:spPr>
              <a:xfrm>
                <a:off x="6091233" y="2300309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6" name="타원 77"/>
              <p:cNvSpPr/>
              <p:nvPr/>
            </p:nvSpPr>
            <p:spPr>
              <a:xfrm>
                <a:off x="6091233" y="2750363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7" name="타원 78"/>
              <p:cNvSpPr/>
              <p:nvPr/>
            </p:nvSpPr>
            <p:spPr>
              <a:xfrm>
                <a:off x="6091233" y="3188509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8" name="타원 79"/>
              <p:cNvSpPr/>
              <p:nvPr/>
            </p:nvSpPr>
            <p:spPr>
              <a:xfrm>
                <a:off x="6091233" y="3621922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9" name="타원 80"/>
              <p:cNvSpPr/>
              <p:nvPr/>
            </p:nvSpPr>
            <p:spPr>
              <a:xfrm>
                <a:off x="6091233" y="4069593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10" name="타원 81"/>
              <p:cNvSpPr/>
              <p:nvPr/>
            </p:nvSpPr>
            <p:spPr>
              <a:xfrm>
                <a:off x="6091233" y="4519647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11" name="타원 82"/>
              <p:cNvSpPr/>
              <p:nvPr/>
            </p:nvSpPr>
            <p:spPr>
              <a:xfrm>
                <a:off x="6091233" y="4957793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112" name="직선 화살표 연결선 6"/>
              <p:cNvCxnSpPr>
                <a:endCxn id="99" idx="2"/>
              </p:cNvCxnSpPr>
              <p:nvPr/>
            </p:nvCxnSpPr>
            <p:spPr>
              <a:xfrm flipV="1">
                <a:off x="1581149" y="2762254"/>
                <a:ext cx="1885917" cy="5214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91"/>
              <p:cNvCxnSpPr/>
              <p:nvPr/>
            </p:nvCxnSpPr>
            <p:spPr>
              <a:xfrm flipV="1">
                <a:off x="1595437" y="3220645"/>
                <a:ext cx="1871628" cy="595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92"/>
              <p:cNvCxnSpPr/>
              <p:nvPr/>
            </p:nvCxnSpPr>
            <p:spPr>
              <a:xfrm>
                <a:off x="1590698" y="3278993"/>
                <a:ext cx="1885918" cy="3738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93"/>
              <p:cNvCxnSpPr/>
              <p:nvPr/>
            </p:nvCxnSpPr>
            <p:spPr>
              <a:xfrm>
                <a:off x="1595437" y="3285523"/>
                <a:ext cx="1881179" cy="8328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94"/>
              <p:cNvCxnSpPr/>
              <p:nvPr/>
            </p:nvCxnSpPr>
            <p:spPr>
              <a:xfrm>
                <a:off x="1638287" y="3278991"/>
                <a:ext cx="1828778" cy="1294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화살표 연결선 95"/>
              <p:cNvCxnSpPr/>
              <p:nvPr/>
            </p:nvCxnSpPr>
            <p:spPr>
              <a:xfrm flipV="1">
                <a:off x="1598985" y="3203383"/>
                <a:ext cx="1885917" cy="5214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96"/>
              <p:cNvCxnSpPr/>
              <p:nvPr/>
            </p:nvCxnSpPr>
            <p:spPr>
              <a:xfrm flipV="1">
                <a:off x="1613273" y="3661774"/>
                <a:ext cx="1871628" cy="595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97"/>
              <p:cNvCxnSpPr/>
              <p:nvPr/>
            </p:nvCxnSpPr>
            <p:spPr>
              <a:xfrm>
                <a:off x="1608534" y="3720122"/>
                <a:ext cx="1885918" cy="3738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98"/>
              <p:cNvCxnSpPr/>
              <p:nvPr/>
            </p:nvCxnSpPr>
            <p:spPr>
              <a:xfrm>
                <a:off x="1613273" y="3726652"/>
                <a:ext cx="1881179" cy="8328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화살표 연결선 99"/>
              <p:cNvCxnSpPr>
                <a:endCxn id="99" idx="2"/>
              </p:cNvCxnSpPr>
              <p:nvPr/>
            </p:nvCxnSpPr>
            <p:spPr>
              <a:xfrm flipV="1">
                <a:off x="1656123" y="2762254"/>
                <a:ext cx="1810943" cy="957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00"/>
              <p:cNvCxnSpPr/>
              <p:nvPr/>
            </p:nvCxnSpPr>
            <p:spPr>
              <a:xfrm flipV="1">
                <a:off x="1618008" y="3601635"/>
                <a:ext cx="1885917" cy="5214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01"/>
              <p:cNvCxnSpPr/>
              <p:nvPr/>
            </p:nvCxnSpPr>
            <p:spPr>
              <a:xfrm flipV="1">
                <a:off x="1632296" y="4060026"/>
                <a:ext cx="1871628" cy="595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화살표 연결선 102"/>
              <p:cNvCxnSpPr>
                <a:endCxn id="103" idx="2"/>
              </p:cNvCxnSpPr>
              <p:nvPr/>
            </p:nvCxnSpPr>
            <p:spPr>
              <a:xfrm>
                <a:off x="1627557" y="4118374"/>
                <a:ext cx="1839509" cy="4131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03"/>
              <p:cNvCxnSpPr>
                <a:endCxn id="99" idx="2"/>
              </p:cNvCxnSpPr>
              <p:nvPr/>
            </p:nvCxnSpPr>
            <p:spPr>
              <a:xfrm flipV="1">
                <a:off x="1632296" y="2762254"/>
                <a:ext cx="1834770" cy="1362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화살표 연결선 104"/>
              <p:cNvCxnSpPr>
                <a:endCxn id="100" idx="2"/>
              </p:cNvCxnSpPr>
              <p:nvPr/>
            </p:nvCxnSpPr>
            <p:spPr>
              <a:xfrm flipV="1">
                <a:off x="1675146" y="3209925"/>
                <a:ext cx="1791920" cy="9084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화살표 연결선 105"/>
              <p:cNvCxnSpPr>
                <a:endCxn id="104" idx="2"/>
              </p:cNvCxnSpPr>
              <p:nvPr/>
            </p:nvCxnSpPr>
            <p:spPr>
              <a:xfrm flipV="1">
                <a:off x="3961125" y="2071713"/>
                <a:ext cx="2130108" cy="698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화살표 연결선 106"/>
              <p:cNvCxnSpPr>
                <a:endCxn id="105" idx="2"/>
              </p:cNvCxnSpPr>
              <p:nvPr/>
            </p:nvCxnSpPr>
            <p:spPr>
              <a:xfrm flipV="1">
                <a:off x="3975413" y="2519384"/>
                <a:ext cx="2115820" cy="2476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화살표 연결선 107"/>
              <p:cNvCxnSpPr>
                <a:endCxn id="106" idx="2"/>
              </p:cNvCxnSpPr>
              <p:nvPr/>
            </p:nvCxnSpPr>
            <p:spPr>
              <a:xfrm>
                <a:off x="3970674" y="2765809"/>
                <a:ext cx="2120559" cy="2036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08"/>
              <p:cNvCxnSpPr>
                <a:endCxn id="107" idx="2"/>
              </p:cNvCxnSpPr>
              <p:nvPr/>
            </p:nvCxnSpPr>
            <p:spPr>
              <a:xfrm>
                <a:off x="3975413" y="2772339"/>
                <a:ext cx="2115820" cy="6352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화살표 연결선 109"/>
              <p:cNvCxnSpPr>
                <a:endCxn id="108" idx="2"/>
              </p:cNvCxnSpPr>
              <p:nvPr/>
            </p:nvCxnSpPr>
            <p:spPr>
              <a:xfrm>
                <a:off x="4018263" y="2765807"/>
                <a:ext cx="2072970" cy="10751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화살표 연결선 113"/>
              <p:cNvCxnSpPr>
                <a:stCxn id="99" idx="6"/>
                <a:endCxn id="109" idx="2"/>
              </p:cNvCxnSpPr>
              <p:nvPr/>
            </p:nvCxnSpPr>
            <p:spPr>
              <a:xfrm>
                <a:off x="3962370" y="2762254"/>
                <a:ext cx="2128863" cy="1526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14"/>
              <p:cNvCxnSpPr>
                <a:stCxn id="99" idx="6"/>
                <a:endCxn id="110" idx="2"/>
              </p:cNvCxnSpPr>
              <p:nvPr/>
            </p:nvCxnSpPr>
            <p:spPr>
              <a:xfrm>
                <a:off x="3962370" y="2762254"/>
                <a:ext cx="2128863" cy="19764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화살표 연결선 115"/>
              <p:cNvCxnSpPr>
                <a:stCxn id="99" idx="6"/>
                <a:endCxn id="111" idx="2"/>
              </p:cNvCxnSpPr>
              <p:nvPr/>
            </p:nvCxnSpPr>
            <p:spPr>
              <a:xfrm>
                <a:off x="3962370" y="2762254"/>
                <a:ext cx="2128863" cy="24146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화살표 연결선 123"/>
              <p:cNvCxnSpPr/>
              <p:nvPr/>
            </p:nvCxnSpPr>
            <p:spPr>
              <a:xfrm flipV="1">
                <a:off x="3961125" y="2519384"/>
                <a:ext cx="2130108" cy="698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화살표 연결선 124"/>
              <p:cNvCxnSpPr/>
              <p:nvPr/>
            </p:nvCxnSpPr>
            <p:spPr>
              <a:xfrm flipV="1">
                <a:off x="3975413" y="2967055"/>
                <a:ext cx="2115820" cy="2476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25"/>
              <p:cNvCxnSpPr/>
              <p:nvPr/>
            </p:nvCxnSpPr>
            <p:spPr>
              <a:xfrm>
                <a:off x="3970674" y="3213480"/>
                <a:ext cx="2120559" cy="2036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26"/>
              <p:cNvCxnSpPr/>
              <p:nvPr/>
            </p:nvCxnSpPr>
            <p:spPr>
              <a:xfrm>
                <a:off x="3975413" y="3220010"/>
                <a:ext cx="2115820" cy="6352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화살표 연결선 127"/>
              <p:cNvCxnSpPr/>
              <p:nvPr/>
            </p:nvCxnSpPr>
            <p:spPr>
              <a:xfrm>
                <a:off x="4018263" y="3213478"/>
                <a:ext cx="2072970" cy="10751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화살표 연결선 128"/>
              <p:cNvCxnSpPr/>
              <p:nvPr/>
            </p:nvCxnSpPr>
            <p:spPr>
              <a:xfrm>
                <a:off x="3962370" y="3209925"/>
                <a:ext cx="2128863" cy="1526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29"/>
              <p:cNvCxnSpPr/>
              <p:nvPr/>
            </p:nvCxnSpPr>
            <p:spPr>
              <a:xfrm>
                <a:off x="3962370" y="3209925"/>
                <a:ext cx="2128863" cy="19764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130"/>
              <p:cNvCxnSpPr>
                <a:endCxn id="104" idx="2"/>
              </p:cNvCxnSpPr>
              <p:nvPr/>
            </p:nvCxnSpPr>
            <p:spPr>
              <a:xfrm flipV="1">
                <a:off x="3962370" y="2071713"/>
                <a:ext cx="2128863" cy="11382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132"/>
              <p:cNvCxnSpPr/>
              <p:nvPr/>
            </p:nvCxnSpPr>
            <p:spPr>
              <a:xfrm flipV="1">
                <a:off x="3961125" y="2949183"/>
                <a:ext cx="2130108" cy="698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33"/>
              <p:cNvCxnSpPr/>
              <p:nvPr/>
            </p:nvCxnSpPr>
            <p:spPr>
              <a:xfrm flipV="1">
                <a:off x="3975413" y="3396854"/>
                <a:ext cx="2115820" cy="2476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34"/>
              <p:cNvCxnSpPr/>
              <p:nvPr/>
            </p:nvCxnSpPr>
            <p:spPr>
              <a:xfrm>
                <a:off x="3970674" y="3643279"/>
                <a:ext cx="2120559" cy="2036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135"/>
              <p:cNvCxnSpPr/>
              <p:nvPr/>
            </p:nvCxnSpPr>
            <p:spPr>
              <a:xfrm>
                <a:off x="3975413" y="3649809"/>
                <a:ext cx="2115820" cy="6352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36"/>
              <p:cNvCxnSpPr/>
              <p:nvPr/>
            </p:nvCxnSpPr>
            <p:spPr>
              <a:xfrm>
                <a:off x="4018263" y="3643277"/>
                <a:ext cx="2072970" cy="10751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37"/>
              <p:cNvCxnSpPr/>
              <p:nvPr/>
            </p:nvCxnSpPr>
            <p:spPr>
              <a:xfrm>
                <a:off x="3962370" y="3639724"/>
                <a:ext cx="2128863" cy="1526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38"/>
              <p:cNvCxnSpPr>
                <a:endCxn id="104" idx="2"/>
              </p:cNvCxnSpPr>
              <p:nvPr/>
            </p:nvCxnSpPr>
            <p:spPr>
              <a:xfrm flipV="1">
                <a:off x="3962370" y="2071713"/>
                <a:ext cx="2128863" cy="1568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39"/>
              <p:cNvCxnSpPr>
                <a:endCxn id="105" idx="2"/>
              </p:cNvCxnSpPr>
              <p:nvPr/>
            </p:nvCxnSpPr>
            <p:spPr>
              <a:xfrm flipV="1">
                <a:off x="3962370" y="2519384"/>
                <a:ext cx="2128863" cy="11203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150"/>
              <p:cNvCxnSpPr/>
              <p:nvPr/>
            </p:nvCxnSpPr>
            <p:spPr>
              <a:xfrm flipV="1">
                <a:off x="3961125" y="3398098"/>
                <a:ext cx="2130108" cy="698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화살표 연결선 151"/>
              <p:cNvCxnSpPr/>
              <p:nvPr/>
            </p:nvCxnSpPr>
            <p:spPr>
              <a:xfrm flipV="1">
                <a:off x="3975413" y="3845769"/>
                <a:ext cx="2115820" cy="2476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/>
              <p:cNvCxnSpPr/>
              <p:nvPr/>
            </p:nvCxnSpPr>
            <p:spPr>
              <a:xfrm>
                <a:off x="3970674" y="4092194"/>
                <a:ext cx="2120559" cy="2036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/>
              <p:cNvCxnSpPr/>
              <p:nvPr/>
            </p:nvCxnSpPr>
            <p:spPr>
              <a:xfrm>
                <a:off x="3975413" y="4098724"/>
                <a:ext cx="2115820" cy="6352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/>
              <p:cNvCxnSpPr/>
              <p:nvPr/>
            </p:nvCxnSpPr>
            <p:spPr>
              <a:xfrm>
                <a:off x="4018263" y="4092192"/>
                <a:ext cx="2072970" cy="10751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/>
              <p:cNvCxnSpPr>
                <a:endCxn id="104" idx="2"/>
              </p:cNvCxnSpPr>
              <p:nvPr/>
            </p:nvCxnSpPr>
            <p:spPr>
              <a:xfrm flipV="1">
                <a:off x="3962370" y="2071713"/>
                <a:ext cx="2128863" cy="20169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/>
              <p:cNvCxnSpPr>
                <a:endCxn id="105" idx="2"/>
              </p:cNvCxnSpPr>
              <p:nvPr/>
            </p:nvCxnSpPr>
            <p:spPr>
              <a:xfrm flipV="1">
                <a:off x="3962370" y="2519384"/>
                <a:ext cx="2128863" cy="15692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/>
              <p:cNvCxnSpPr>
                <a:endCxn id="106" idx="2"/>
              </p:cNvCxnSpPr>
              <p:nvPr/>
            </p:nvCxnSpPr>
            <p:spPr>
              <a:xfrm flipV="1">
                <a:off x="3962370" y="2969438"/>
                <a:ext cx="2128863" cy="11192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61"/>
              <p:cNvCxnSpPr/>
              <p:nvPr/>
            </p:nvCxnSpPr>
            <p:spPr>
              <a:xfrm flipV="1">
                <a:off x="3951530" y="3852927"/>
                <a:ext cx="2130108" cy="698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62"/>
              <p:cNvCxnSpPr/>
              <p:nvPr/>
            </p:nvCxnSpPr>
            <p:spPr>
              <a:xfrm flipV="1">
                <a:off x="3965818" y="4300598"/>
                <a:ext cx="2115820" cy="2476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화살표 연결선 163"/>
              <p:cNvCxnSpPr/>
              <p:nvPr/>
            </p:nvCxnSpPr>
            <p:spPr>
              <a:xfrm>
                <a:off x="3961079" y="4547023"/>
                <a:ext cx="2120559" cy="2036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4"/>
              <p:cNvCxnSpPr/>
              <p:nvPr/>
            </p:nvCxnSpPr>
            <p:spPr>
              <a:xfrm>
                <a:off x="3965818" y="4553553"/>
                <a:ext cx="2115820" cy="6352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화살표 연결선 165"/>
              <p:cNvCxnSpPr>
                <a:endCxn id="104" idx="2"/>
              </p:cNvCxnSpPr>
              <p:nvPr/>
            </p:nvCxnSpPr>
            <p:spPr>
              <a:xfrm flipV="1">
                <a:off x="4008668" y="2071713"/>
                <a:ext cx="2082565" cy="24753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화살표 연결선 166"/>
              <p:cNvCxnSpPr>
                <a:endCxn id="105" idx="2"/>
              </p:cNvCxnSpPr>
              <p:nvPr/>
            </p:nvCxnSpPr>
            <p:spPr>
              <a:xfrm flipV="1">
                <a:off x="3952775" y="2519384"/>
                <a:ext cx="2138458" cy="2024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화살표 연결선 167"/>
              <p:cNvCxnSpPr>
                <a:endCxn id="106" idx="2"/>
              </p:cNvCxnSpPr>
              <p:nvPr/>
            </p:nvCxnSpPr>
            <p:spPr>
              <a:xfrm flipV="1">
                <a:off x="3952775" y="2969438"/>
                <a:ext cx="2138458" cy="15740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화살표 연결선 168"/>
              <p:cNvCxnSpPr>
                <a:endCxn id="107" idx="2"/>
              </p:cNvCxnSpPr>
              <p:nvPr/>
            </p:nvCxnSpPr>
            <p:spPr>
              <a:xfrm flipV="1">
                <a:off x="3952775" y="3407584"/>
                <a:ext cx="2138458" cy="11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타원 179"/>
              <p:cNvSpPr/>
              <p:nvPr/>
            </p:nvSpPr>
            <p:spPr>
              <a:xfrm>
                <a:off x="8636702" y="2540793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8" name="타원 180"/>
              <p:cNvSpPr/>
              <p:nvPr/>
            </p:nvSpPr>
            <p:spPr>
              <a:xfrm>
                <a:off x="8636702" y="2988464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9" name="타원 181"/>
              <p:cNvSpPr/>
              <p:nvPr/>
            </p:nvSpPr>
            <p:spPr>
              <a:xfrm>
                <a:off x="8636702" y="3438518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0" name="타원 182"/>
              <p:cNvSpPr/>
              <p:nvPr/>
            </p:nvSpPr>
            <p:spPr>
              <a:xfrm>
                <a:off x="8636702" y="3876664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1" name="타원 183"/>
              <p:cNvSpPr/>
              <p:nvPr/>
            </p:nvSpPr>
            <p:spPr>
              <a:xfrm>
                <a:off x="8636702" y="4310077"/>
                <a:ext cx="495304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cxnSp>
            <p:nvCxnSpPr>
              <p:cNvPr id="172" name="직선 화살표 연결선 188"/>
              <p:cNvCxnSpPr>
                <a:stCxn id="104" idx="6"/>
                <a:endCxn id="167" idx="2"/>
              </p:cNvCxnSpPr>
              <p:nvPr/>
            </p:nvCxnSpPr>
            <p:spPr>
              <a:xfrm>
                <a:off x="6586537" y="2071713"/>
                <a:ext cx="2050165" cy="6881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화살표 연결선 189"/>
              <p:cNvCxnSpPr>
                <a:stCxn id="104" idx="6"/>
                <a:endCxn id="168" idx="2"/>
              </p:cNvCxnSpPr>
              <p:nvPr/>
            </p:nvCxnSpPr>
            <p:spPr>
              <a:xfrm>
                <a:off x="6586537" y="2071713"/>
                <a:ext cx="2050165" cy="11358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화살표 연결선 190"/>
              <p:cNvCxnSpPr>
                <a:stCxn id="104" idx="6"/>
                <a:endCxn id="169" idx="2"/>
              </p:cNvCxnSpPr>
              <p:nvPr/>
            </p:nvCxnSpPr>
            <p:spPr>
              <a:xfrm>
                <a:off x="6586537" y="2071713"/>
                <a:ext cx="2050165" cy="1585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화살표 연결선 191"/>
              <p:cNvCxnSpPr>
                <a:stCxn id="104" idx="6"/>
                <a:endCxn id="170" idx="2"/>
              </p:cNvCxnSpPr>
              <p:nvPr/>
            </p:nvCxnSpPr>
            <p:spPr>
              <a:xfrm>
                <a:off x="6586537" y="2071713"/>
                <a:ext cx="2050165" cy="20240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화살표 연결선 192"/>
              <p:cNvCxnSpPr>
                <a:stCxn id="104" idx="6"/>
                <a:endCxn id="171" idx="2"/>
              </p:cNvCxnSpPr>
              <p:nvPr/>
            </p:nvCxnSpPr>
            <p:spPr>
              <a:xfrm>
                <a:off x="6586537" y="2071713"/>
                <a:ext cx="2050165" cy="24574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화살표 연결선 201"/>
              <p:cNvCxnSpPr/>
              <p:nvPr/>
            </p:nvCxnSpPr>
            <p:spPr>
              <a:xfrm>
                <a:off x="6586537" y="2532492"/>
                <a:ext cx="2050165" cy="6881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화살표 연결선 202"/>
              <p:cNvCxnSpPr/>
              <p:nvPr/>
            </p:nvCxnSpPr>
            <p:spPr>
              <a:xfrm>
                <a:off x="6586537" y="2532492"/>
                <a:ext cx="2050165" cy="11358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화살표 연결선 203"/>
              <p:cNvCxnSpPr/>
              <p:nvPr/>
            </p:nvCxnSpPr>
            <p:spPr>
              <a:xfrm>
                <a:off x="6586537" y="2532492"/>
                <a:ext cx="2050165" cy="1585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화살표 연결선 204"/>
              <p:cNvCxnSpPr/>
              <p:nvPr/>
            </p:nvCxnSpPr>
            <p:spPr>
              <a:xfrm>
                <a:off x="6586537" y="2532492"/>
                <a:ext cx="2050165" cy="20240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화살표 연결선 205"/>
              <p:cNvCxnSpPr>
                <a:endCxn id="167" idx="2"/>
              </p:cNvCxnSpPr>
              <p:nvPr/>
            </p:nvCxnSpPr>
            <p:spPr>
              <a:xfrm>
                <a:off x="6586537" y="2532492"/>
                <a:ext cx="2050165" cy="2273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화살표 연결선 217"/>
              <p:cNvCxnSpPr/>
              <p:nvPr/>
            </p:nvCxnSpPr>
            <p:spPr>
              <a:xfrm>
                <a:off x="6596040" y="2956924"/>
                <a:ext cx="2050165" cy="6881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화살표 연결선 218"/>
              <p:cNvCxnSpPr/>
              <p:nvPr/>
            </p:nvCxnSpPr>
            <p:spPr>
              <a:xfrm>
                <a:off x="6596040" y="2956924"/>
                <a:ext cx="2050165" cy="11358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화살표 연결선 219"/>
              <p:cNvCxnSpPr/>
              <p:nvPr/>
            </p:nvCxnSpPr>
            <p:spPr>
              <a:xfrm>
                <a:off x="6596040" y="2956924"/>
                <a:ext cx="2050165" cy="1585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화살표 연결선 220"/>
              <p:cNvCxnSpPr>
                <a:endCxn id="167" idx="2"/>
              </p:cNvCxnSpPr>
              <p:nvPr/>
            </p:nvCxnSpPr>
            <p:spPr>
              <a:xfrm flipV="1">
                <a:off x="6596040" y="2759868"/>
                <a:ext cx="2040662" cy="1970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화살표 연결선 221"/>
              <p:cNvCxnSpPr>
                <a:endCxn id="168" idx="2"/>
              </p:cNvCxnSpPr>
              <p:nvPr/>
            </p:nvCxnSpPr>
            <p:spPr>
              <a:xfrm>
                <a:off x="6596040" y="2956924"/>
                <a:ext cx="2040662" cy="2506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화살표 연결선 224"/>
              <p:cNvCxnSpPr/>
              <p:nvPr/>
            </p:nvCxnSpPr>
            <p:spPr>
              <a:xfrm>
                <a:off x="6596040" y="3388854"/>
                <a:ext cx="2050165" cy="6881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화살표 연결선 225"/>
              <p:cNvCxnSpPr/>
              <p:nvPr/>
            </p:nvCxnSpPr>
            <p:spPr>
              <a:xfrm>
                <a:off x="6596040" y="3388854"/>
                <a:ext cx="2050165" cy="11358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화살표 연결선 226"/>
              <p:cNvCxnSpPr>
                <a:endCxn id="167" idx="2"/>
              </p:cNvCxnSpPr>
              <p:nvPr/>
            </p:nvCxnSpPr>
            <p:spPr>
              <a:xfrm flipV="1">
                <a:off x="6596040" y="2759868"/>
                <a:ext cx="2040662" cy="6289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화살표 연결선 227"/>
              <p:cNvCxnSpPr>
                <a:endCxn id="168" idx="2"/>
              </p:cNvCxnSpPr>
              <p:nvPr/>
            </p:nvCxnSpPr>
            <p:spPr>
              <a:xfrm flipV="1">
                <a:off x="6596040" y="3207539"/>
                <a:ext cx="2040662" cy="1813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화살표 연결선 228"/>
              <p:cNvCxnSpPr>
                <a:endCxn id="169" idx="2"/>
              </p:cNvCxnSpPr>
              <p:nvPr/>
            </p:nvCxnSpPr>
            <p:spPr>
              <a:xfrm>
                <a:off x="6596040" y="3388854"/>
                <a:ext cx="2040662" cy="2687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화살표 연결선 232"/>
              <p:cNvCxnSpPr/>
              <p:nvPr/>
            </p:nvCxnSpPr>
            <p:spPr>
              <a:xfrm>
                <a:off x="6586537" y="3845769"/>
                <a:ext cx="2050165" cy="6881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화살표 연결선 233"/>
              <p:cNvCxnSpPr>
                <a:endCxn id="167" idx="2"/>
              </p:cNvCxnSpPr>
              <p:nvPr/>
            </p:nvCxnSpPr>
            <p:spPr>
              <a:xfrm flipV="1">
                <a:off x="6586537" y="2759868"/>
                <a:ext cx="2050165" cy="10859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화살표 연결선 234"/>
              <p:cNvCxnSpPr>
                <a:endCxn id="168" idx="2"/>
              </p:cNvCxnSpPr>
              <p:nvPr/>
            </p:nvCxnSpPr>
            <p:spPr>
              <a:xfrm flipV="1">
                <a:off x="6586537" y="3207539"/>
                <a:ext cx="2050165" cy="6382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화살표 연결선 235"/>
              <p:cNvCxnSpPr>
                <a:endCxn id="169" idx="2"/>
              </p:cNvCxnSpPr>
              <p:nvPr/>
            </p:nvCxnSpPr>
            <p:spPr>
              <a:xfrm flipV="1">
                <a:off x="6586537" y="3657593"/>
                <a:ext cx="2050165" cy="188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화살표 연결선 236"/>
              <p:cNvCxnSpPr>
                <a:endCxn id="170" idx="2"/>
              </p:cNvCxnSpPr>
              <p:nvPr/>
            </p:nvCxnSpPr>
            <p:spPr>
              <a:xfrm>
                <a:off x="6586537" y="3845769"/>
                <a:ext cx="2050165" cy="2499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화살표 연결선 241"/>
              <p:cNvCxnSpPr>
                <a:endCxn id="167" idx="2"/>
              </p:cNvCxnSpPr>
              <p:nvPr/>
            </p:nvCxnSpPr>
            <p:spPr>
              <a:xfrm flipV="1">
                <a:off x="6605543" y="2759868"/>
                <a:ext cx="2031159" cy="15388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화살표 연결선 242"/>
              <p:cNvCxnSpPr>
                <a:endCxn id="168" idx="2"/>
              </p:cNvCxnSpPr>
              <p:nvPr/>
            </p:nvCxnSpPr>
            <p:spPr>
              <a:xfrm flipV="1">
                <a:off x="6605543" y="3207539"/>
                <a:ext cx="2031159" cy="109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화살표 연결선 243"/>
              <p:cNvCxnSpPr>
                <a:endCxn id="169" idx="2"/>
              </p:cNvCxnSpPr>
              <p:nvPr/>
            </p:nvCxnSpPr>
            <p:spPr>
              <a:xfrm flipV="1">
                <a:off x="6605543" y="3657593"/>
                <a:ext cx="2031159" cy="6411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화살표 연결선 244"/>
              <p:cNvCxnSpPr>
                <a:endCxn id="170" idx="2"/>
              </p:cNvCxnSpPr>
              <p:nvPr/>
            </p:nvCxnSpPr>
            <p:spPr>
              <a:xfrm flipV="1">
                <a:off x="6605543" y="4095739"/>
                <a:ext cx="2031159" cy="2030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45"/>
              <p:cNvCxnSpPr>
                <a:endCxn id="171" idx="2"/>
              </p:cNvCxnSpPr>
              <p:nvPr/>
            </p:nvCxnSpPr>
            <p:spPr>
              <a:xfrm>
                <a:off x="6605543" y="4298744"/>
                <a:ext cx="2031159" cy="230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화살표 연결선 251"/>
              <p:cNvCxnSpPr>
                <a:endCxn id="167" idx="2"/>
              </p:cNvCxnSpPr>
              <p:nvPr/>
            </p:nvCxnSpPr>
            <p:spPr>
              <a:xfrm flipV="1">
                <a:off x="6577034" y="2759868"/>
                <a:ext cx="2059668" cy="19788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화살표 연결선 252"/>
              <p:cNvCxnSpPr>
                <a:endCxn id="168" idx="2"/>
              </p:cNvCxnSpPr>
              <p:nvPr/>
            </p:nvCxnSpPr>
            <p:spPr>
              <a:xfrm flipV="1">
                <a:off x="6577034" y="3207539"/>
                <a:ext cx="2059668" cy="1531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화살표 연결선 253"/>
              <p:cNvCxnSpPr>
                <a:endCxn id="169" idx="2"/>
              </p:cNvCxnSpPr>
              <p:nvPr/>
            </p:nvCxnSpPr>
            <p:spPr>
              <a:xfrm flipV="1">
                <a:off x="6577034" y="3657593"/>
                <a:ext cx="2059668" cy="10811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화살표 연결선 254"/>
              <p:cNvCxnSpPr>
                <a:endCxn id="170" idx="2"/>
              </p:cNvCxnSpPr>
              <p:nvPr/>
            </p:nvCxnSpPr>
            <p:spPr>
              <a:xfrm flipV="1">
                <a:off x="6577034" y="4095739"/>
                <a:ext cx="2059668" cy="6429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화살표 연결선 255"/>
              <p:cNvCxnSpPr>
                <a:endCxn id="171" idx="2"/>
              </p:cNvCxnSpPr>
              <p:nvPr/>
            </p:nvCxnSpPr>
            <p:spPr>
              <a:xfrm flipV="1">
                <a:off x="6577034" y="4529152"/>
                <a:ext cx="2059668" cy="2095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화살표 연결선 261"/>
              <p:cNvCxnSpPr>
                <a:endCxn id="167" idx="2"/>
              </p:cNvCxnSpPr>
              <p:nvPr/>
            </p:nvCxnSpPr>
            <p:spPr>
              <a:xfrm flipV="1">
                <a:off x="6596040" y="2759868"/>
                <a:ext cx="2040662" cy="24265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화살표 연결선 262"/>
              <p:cNvCxnSpPr>
                <a:endCxn id="168" idx="2"/>
              </p:cNvCxnSpPr>
              <p:nvPr/>
            </p:nvCxnSpPr>
            <p:spPr>
              <a:xfrm flipV="1">
                <a:off x="6596040" y="3207539"/>
                <a:ext cx="2040662" cy="1978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화살표 연결선 263"/>
              <p:cNvCxnSpPr>
                <a:endCxn id="169" idx="2"/>
              </p:cNvCxnSpPr>
              <p:nvPr/>
            </p:nvCxnSpPr>
            <p:spPr>
              <a:xfrm flipV="1">
                <a:off x="6596040" y="3657593"/>
                <a:ext cx="2040662" cy="1528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화살표 연결선 264"/>
              <p:cNvCxnSpPr>
                <a:endCxn id="170" idx="2"/>
              </p:cNvCxnSpPr>
              <p:nvPr/>
            </p:nvCxnSpPr>
            <p:spPr>
              <a:xfrm flipV="1">
                <a:off x="6596040" y="4095739"/>
                <a:ext cx="2040662" cy="1090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화살표 연결선 265"/>
              <p:cNvCxnSpPr>
                <a:endCxn id="171" idx="2"/>
              </p:cNvCxnSpPr>
              <p:nvPr/>
            </p:nvCxnSpPr>
            <p:spPr>
              <a:xfrm flipV="1">
                <a:off x="6596040" y="4529152"/>
                <a:ext cx="2040662" cy="6572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4" name="직선 화살표 연결선 6"/>
            <p:cNvCxnSpPr>
              <a:stCxn id="167" idx="6"/>
            </p:cNvCxnSpPr>
            <p:nvPr/>
          </p:nvCxnSpPr>
          <p:spPr>
            <a:xfrm rot="16200000" flipH="1">
              <a:off x="7766575" y="3131187"/>
              <a:ext cx="820005" cy="639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6"/>
            <p:cNvCxnSpPr>
              <a:stCxn id="168" idx="6"/>
            </p:cNvCxnSpPr>
            <p:nvPr/>
          </p:nvCxnSpPr>
          <p:spPr>
            <a:xfrm>
              <a:off x="7856720" y="3440963"/>
              <a:ext cx="639716" cy="420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6"/>
            <p:cNvCxnSpPr>
              <a:stCxn id="169" idx="6"/>
            </p:cNvCxnSpPr>
            <p:nvPr/>
          </p:nvCxnSpPr>
          <p:spPr>
            <a:xfrm>
              <a:off x="7856718" y="3843012"/>
              <a:ext cx="639718" cy="18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화살표 연결선 6"/>
            <p:cNvCxnSpPr>
              <a:stCxn id="170" idx="6"/>
            </p:cNvCxnSpPr>
            <p:nvPr/>
          </p:nvCxnSpPr>
          <p:spPr>
            <a:xfrm flipV="1">
              <a:off x="7856718" y="3861048"/>
              <a:ext cx="639718" cy="373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6"/>
            <p:cNvCxnSpPr>
              <a:stCxn id="171" idx="6"/>
            </p:cNvCxnSpPr>
            <p:nvPr/>
          </p:nvCxnSpPr>
          <p:spPr>
            <a:xfrm rot="5400000" flipH="1" flipV="1">
              <a:off x="7796298" y="3921469"/>
              <a:ext cx="760560" cy="6397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"/>
            <p:cNvSpPr/>
            <p:nvPr/>
          </p:nvSpPr>
          <p:spPr>
            <a:xfrm>
              <a:off x="215516" y="2564904"/>
              <a:ext cx="324036" cy="27363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en-US" altLang="ko-KR" sz="24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INPUT</a:t>
              </a:r>
              <a:endPara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30" name=""/>
            <p:cNvSpPr/>
            <p:nvPr/>
          </p:nvSpPr>
          <p:spPr>
            <a:xfrm>
              <a:off x="8496436" y="2492896"/>
              <a:ext cx="324036" cy="27363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en-US" altLang="ko-KR" sz="24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OUTPUT</a:t>
              </a:r>
              <a:endPara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32" name=""/>
          <p:cNvSpPr/>
          <p:nvPr/>
        </p:nvSpPr>
        <p:spPr>
          <a:xfrm>
            <a:off x="8460432" y="2492896"/>
            <a:ext cx="360039" cy="27363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ANSWER</a:t>
            </a:r>
            <a:endParaRPr lang="en-US" altLang="ko-KR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33" name=""/>
          <p:cNvCxnSpPr>
            <a:stCxn id="230" idx="3"/>
            <a:endCxn id="232" idx="1"/>
          </p:cNvCxnSpPr>
          <p:nvPr/>
        </p:nvCxnSpPr>
        <p:spPr>
          <a:xfrm>
            <a:off x="7776356" y="3861048"/>
            <a:ext cx="68407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5" name=""/>
          <p:cNvCxnSpPr/>
          <p:nvPr/>
        </p:nvCxnSpPr>
        <p:spPr>
          <a:xfrm rot="16200000">
            <a:off x="7182290" y="2942946"/>
            <a:ext cx="18362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40" name=""/>
          <p:cNvCxnSpPr/>
          <p:nvPr/>
        </p:nvCxnSpPr>
        <p:spPr>
          <a:xfrm rot="5400000">
            <a:off x="6495232" y="2428307"/>
            <a:ext cx="820490" cy="13564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41" name=""/>
          <p:cNvCxnSpPr/>
          <p:nvPr/>
        </p:nvCxnSpPr>
        <p:spPr>
          <a:xfrm>
            <a:off x="6876256" y="2024844"/>
            <a:ext cx="1224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42" name=""/>
          <p:cNvCxnSpPr/>
          <p:nvPr/>
        </p:nvCxnSpPr>
        <p:spPr>
          <a:xfrm rot="16200000">
            <a:off x="5922150" y="2222866"/>
            <a:ext cx="12601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43" name=""/>
          <p:cNvCxnSpPr/>
          <p:nvPr/>
        </p:nvCxnSpPr>
        <p:spPr>
          <a:xfrm rot="16200000" flipH="1">
            <a:off x="4377778" y="1931033"/>
            <a:ext cx="604466" cy="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44" name=""/>
          <p:cNvCxnSpPr/>
          <p:nvPr/>
        </p:nvCxnSpPr>
        <p:spPr>
          <a:xfrm>
            <a:off x="4680012" y="1628800"/>
            <a:ext cx="18722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45" name=""/>
          <p:cNvCxnSpPr/>
          <p:nvPr/>
        </p:nvCxnSpPr>
        <p:spPr>
          <a:xfrm rot="16200000">
            <a:off x="4163097" y="1965694"/>
            <a:ext cx="5297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46" name=""/>
          <p:cNvCxnSpPr/>
          <p:nvPr/>
        </p:nvCxnSpPr>
        <p:spPr>
          <a:xfrm rot="5400000">
            <a:off x="1724702" y="2230285"/>
            <a:ext cx="1216534" cy="13564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47" name=""/>
          <p:cNvCxnSpPr/>
          <p:nvPr/>
        </p:nvCxnSpPr>
        <p:spPr>
          <a:xfrm>
            <a:off x="2303748" y="1664804"/>
            <a:ext cx="2124236" cy="36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48" name=""/>
          <p:cNvSpPr/>
          <p:nvPr/>
        </p:nvSpPr>
        <p:spPr>
          <a:xfrm>
            <a:off x="7128284" y="1952836"/>
            <a:ext cx="864096" cy="432048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4024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2485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3727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ERROR</a:t>
            </a:r>
            <a:endParaRPr lang="en-US" altLang="ko-KR" sz="3727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5184068" y="1556792"/>
            <a:ext cx="864096" cy="432048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4291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233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3495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ERROR</a:t>
            </a:r>
            <a:endParaRPr lang="en-US" altLang="ko-KR" sz="3495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2987824" y="1628800"/>
            <a:ext cx="864096" cy="432048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4576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2185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3277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ERROR</a:t>
            </a:r>
            <a:endParaRPr lang="en-US" altLang="ko-KR" sz="3277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grpSp>
        <p:nvGrpSpPr>
          <p:cNvPr id="251" name=""/>
          <p:cNvGrpSpPr/>
          <p:nvPr/>
        </p:nvGrpSpPr>
        <p:grpSpPr>
          <a:xfrm rot="0">
            <a:off x="1116124" y="2888940"/>
            <a:ext cx="7416316" cy="1332148"/>
            <a:chOff x="2087724" y="3645024"/>
            <a:chExt cx="5508612" cy="1332148"/>
          </a:xfrm>
        </p:grpSpPr>
        <p:sp>
          <p:nvSpPr>
            <p:cNvPr id="252" name=""/>
            <p:cNvSpPr/>
            <p:nvPr/>
          </p:nvSpPr>
          <p:spPr>
            <a:xfrm flipH="1">
              <a:off x="2087724" y="3645024"/>
              <a:ext cx="5508612" cy="1332148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endPara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  <p:sp>
          <p:nvSpPr>
            <p:cNvPr id="253" name=""/>
            <p:cNvSpPr/>
            <p:nvPr/>
          </p:nvSpPr>
          <p:spPr>
            <a:xfrm>
              <a:off x="2807804" y="3897052"/>
              <a:ext cx="4356484" cy="864096"/>
            </a:xfrm>
            <a:prstGeom prst="rect">
              <a:avLst/>
            </a:prstGeom>
            <a:noFill/>
            <a:ln algn="ctr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lnSpcReduction="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defRPr>
              </a:pPr>
              <a:r>
                <a:rPr lang="ko-KR" altLang="en-US" sz="33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역전파</a:t>
              </a:r>
              <a:endParaRPr lang="ko-KR" altLang="en-US" sz="3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bldLvl="0" animBg="1" autoUpdate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훈련 데이터와 테스트 데이터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9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훈련 데이터와 테스트 데이터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9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4" name=""/>
          <p:cNvSpPr/>
          <p:nvPr/>
        </p:nvSpPr>
        <p:spPr>
          <a:xfrm>
            <a:off x="395536" y="1196751"/>
            <a:ext cx="8496944" cy="52205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3851920" y="908720"/>
            <a:ext cx="1440160" cy="612068"/>
          </a:xfrm>
          <a:prstGeom prst="roundRect">
            <a:avLst>
              <a:gd name="adj" fmla="val 16667"/>
            </a:avLst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전체 데이터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2951820" y="3176972"/>
            <a:ext cx="1440160" cy="97210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647564" y="2204864"/>
            <a:ext cx="4860540" cy="38164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5760131" y="2168860"/>
            <a:ext cx="3024336" cy="38524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2411760" y="1736812"/>
            <a:ext cx="1440160" cy="972108"/>
          </a:xfrm>
          <a:prstGeom prst="roundRect">
            <a:avLst>
              <a:gd name="adj" fmla="val 16667"/>
            </a:avLst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훈련 데이터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6408204" y="1700808"/>
            <a:ext cx="1656184" cy="972108"/>
          </a:xfrm>
          <a:prstGeom prst="roundRect">
            <a:avLst>
              <a:gd name="adj" fmla="val 16667"/>
            </a:avLst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테스트 데이터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791580" y="2456892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8181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791580" y="4113076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1331640" y="2456892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8181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331640" y="4113076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1871700" y="2456892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8181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1871700" y="4113076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3239852" y="2420888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8181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3239852" y="4077072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3815916" y="2420888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8181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3815916" y="4077072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4373978" y="2420888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8181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4373978" y="4077072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4932040" y="2420888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8181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222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932040" y="4077072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2375756" y="3032956"/>
            <a:ext cx="756084" cy="2016224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...</a:t>
            </a:r>
            <a:endParaRPr lang="en-US" altLang="ko-KR" sz="2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en-US" altLang="ko-KR" sz="2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en-US" altLang="ko-KR" sz="2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5940152" y="2456892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70120"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5940152" y="4113076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6516216" y="2456891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70120"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6516216" y="4113075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7092280" y="2456891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70120"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7092280" y="4113075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7668344" y="2456892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70120"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7668344" y="4113076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8280412" y="2456892"/>
            <a:ext cx="396044" cy="15121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70120"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I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212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566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566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8280412" y="4113076"/>
            <a:ext cx="396044" cy="19082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O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P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U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T</a:t>
            </a:r>
            <a:endParaRPr lang="en-US" altLang="ko-KR" sz="21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훈련 데이터와 테스트 데이터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회귀와 분류 예시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83330" lnSpcReduction="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0" name="타원 78"/>
          <p:cNvSpPr/>
          <p:nvPr/>
        </p:nvSpPr>
        <p:spPr>
          <a:xfrm>
            <a:off x="449126" y="2044140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타원 79"/>
          <p:cNvSpPr/>
          <p:nvPr/>
        </p:nvSpPr>
        <p:spPr>
          <a:xfrm>
            <a:off x="449126" y="2431323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타원 80"/>
          <p:cNvSpPr/>
          <p:nvPr/>
        </p:nvSpPr>
        <p:spPr>
          <a:xfrm>
            <a:off x="449126" y="2831243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3" name="타원 81"/>
          <p:cNvSpPr/>
          <p:nvPr/>
        </p:nvSpPr>
        <p:spPr>
          <a:xfrm>
            <a:off x="449126" y="3233292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타원 82"/>
          <p:cNvSpPr/>
          <p:nvPr/>
        </p:nvSpPr>
        <p:spPr>
          <a:xfrm>
            <a:off x="449126" y="3624704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2" name="타원 181"/>
          <p:cNvSpPr/>
          <p:nvPr/>
        </p:nvSpPr>
        <p:spPr>
          <a:xfrm>
            <a:off x="2159732" y="2489325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3" name="타원 182"/>
          <p:cNvSpPr/>
          <p:nvPr/>
        </p:nvSpPr>
        <p:spPr>
          <a:xfrm>
            <a:off x="2159732" y="2880737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4" name="타원 183"/>
          <p:cNvSpPr/>
          <p:nvPr/>
        </p:nvSpPr>
        <p:spPr>
          <a:xfrm>
            <a:off x="2159732" y="3267920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50" name="직선 화살표 연결선 224"/>
          <p:cNvCxnSpPr>
            <a:endCxn id="132" idx="2"/>
          </p:cNvCxnSpPr>
          <p:nvPr/>
        </p:nvCxnSpPr>
        <p:spPr>
          <a:xfrm>
            <a:off x="938311" y="2223115"/>
            <a:ext cx="1221421" cy="46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225"/>
          <p:cNvCxnSpPr>
            <a:endCxn id="133" idx="2"/>
          </p:cNvCxnSpPr>
          <p:nvPr/>
        </p:nvCxnSpPr>
        <p:spPr>
          <a:xfrm>
            <a:off x="938311" y="2223115"/>
            <a:ext cx="1221421" cy="85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228"/>
          <p:cNvCxnSpPr>
            <a:endCxn id="132" idx="2"/>
          </p:cNvCxnSpPr>
          <p:nvPr/>
        </p:nvCxnSpPr>
        <p:spPr>
          <a:xfrm>
            <a:off x="938311" y="2223115"/>
            <a:ext cx="1221421" cy="46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232"/>
          <p:cNvCxnSpPr>
            <a:endCxn id="133" idx="2"/>
          </p:cNvCxnSpPr>
          <p:nvPr/>
        </p:nvCxnSpPr>
        <p:spPr>
          <a:xfrm>
            <a:off x="929102" y="2631293"/>
            <a:ext cx="1230630" cy="44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235"/>
          <p:cNvCxnSpPr>
            <a:endCxn id="132" idx="2"/>
          </p:cNvCxnSpPr>
          <p:nvPr/>
        </p:nvCxnSpPr>
        <p:spPr>
          <a:xfrm>
            <a:off x="929102" y="2631293"/>
            <a:ext cx="1230630" cy="53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236"/>
          <p:cNvCxnSpPr>
            <a:endCxn id="133" idx="2"/>
          </p:cNvCxnSpPr>
          <p:nvPr/>
        </p:nvCxnSpPr>
        <p:spPr>
          <a:xfrm>
            <a:off x="929102" y="2631293"/>
            <a:ext cx="1230630" cy="44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243"/>
          <p:cNvCxnSpPr>
            <a:endCxn id="132" idx="2"/>
          </p:cNvCxnSpPr>
          <p:nvPr/>
        </p:nvCxnSpPr>
        <p:spPr>
          <a:xfrm flipV="1">
            <a:off x="947520" y="2685033"/>
            <a:ext cx="1212212" cy="35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244"/>
          <p:cNvCxnSpPr>
            <a:endCxn id="133" idx="2"/>
          </p:cNvCxnSpPr>
          <p:nvPr/>
        </p:nvCxnSpPr>
        <p:spPr>
          <a:xfrm>
            <a:off x="947520" y="3035953"/>
            <a:ext cx="1212212" cy="4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245"/>
          <p:cNvCxnSpPr>
            <a:endCxn id="134" idx="2"/>
          </p:cNvCxnSpPr>
          <p:nvPr/>
        </p:nvCxnSpPr>
        <p:spPr>
          <a:xfrm>
            <a:off x="947520" y="3035952"/>
            <a:ext cx="1212212" cy="4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253"/>
          <p:cNvCxnSpPr>
            <a:endCxn id="132" idx="2"/>
          </p:cNvCxnSpPr>
          <p:nvPr/>
        </p:nvCxnSpPr>
        <p:spPr>
          <a:xfrm flipV="1">
            <a:off x="919893" y="2685033"/>
            <a:ext cx="1239839" cy="74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254"/>
          <p:cNvCxnSpPr>
            <a:endCxn id="133" idx="2"/>
          </p:cNvCxnSpPr>
          <p:nvPr/>
        </p:nvCxnSpPr>
        <p:spPr>
          <a:xfrm flipV="1">
            <a:off x="919893" y="3076444"/>
            <a:ext cx="1239839" cy="35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255"/>
          <p:cNvCxnSpPr>
            <a:endCxn id="134" idx="2"/>
          </p:cNvCxnSpPr>
          <p:nvPr/>
        </p:nvCxnSpPr>
        <p:spPr>
          <a:xfrm>
            <a:off x="919893" y="3429004"/>
            <a:ext cx="1239839" cy="3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263"/>
          <p:cNvCxnSpPr>
            <a:endCxn id="132" idx="2"/>
          </p:cNvCxnSpPr>
          <p:nvPr/>
        </p:nvCxnSpPr>
        <p:spPr>
          <a:xfrm flipV="1">
            <a:off x="938311" y="2685033"/>
            <a:ext cx="1221421" cy="114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264"/>
          <p:cNvCxnSpPr>
            <a:endCxn id="133" idx="2"/>
          </p:cNvCxnSpPr>
          <p:nvPr/>
        </p:nvCxnSpPr>
        <p:spPr>
          <a:xfrm flipV="1">
            <a:off x="938311" y="3076444"/>
            <a:ext cx="1221421" cy="75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265"/>
          <p:cNvCxnSpPr>
            <a:endCxn id="134" idx="2"/>
          </p:cNvCxnSpPr>
          <p:nvPr/>
        </p:nvCxnSpPr>
        <p:spPr>
          <a:xfrm flipV="1">
            <a:off x="938311" y="3463628"/>
            <a:ext cx="1221421" cy="36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"/>
          <p:cNvSpPr/>
          <p:nvPr/>
        </p:nvSpPr>
        <p:spPr>
          <a:xfrm>
            <a:off x="2735796" y="1916832"/>
            <a:ext cx="828092" cy="3600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3635896" y="1916832"/>
            <a:ext cx="828092" cy="3600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정답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2699792" y="2528900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0.48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2699792" y="2924944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-0.24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2699792" y="3320988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0.62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3599892" y="2528900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0.54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3599892" y="2924944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-0.34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3599892" y="3320988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1.05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183" name=""/>
          <p:cNvCxnSpPr/>
          <p:nvPr/>
        </p:nvCxnSpPr>
        <p:spPr>
          <a:xfrm>
            <a:off x="3383868" y="2708920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4" name=""/>
          <p:cNvCxnSpPr/>
          <p:nvPr/>
        </p:nvCxnSpPr>
        <p:spPr>
          <a:xfrm>
            <a:off x="3383868" y="3104964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5" name=""/>
          <p:cNvCxnSpPr/>
          <p:nvPr/>
        </p:nvCxnSpPr>
        <p:spPr>
          <a:xfrm>
            <a:off x="3383868" y="3501008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86" name="타원 78"/>
          <p:cNvSpPr/>
          <p:nvPr/>
        </p:nvSpPr>
        <p:spPr>
          <a:xfrm>
            <a:off x="4776101" y="2026824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7" name="타원 79"/>
          <p:cNvSpPr/>
          <p:nvPr/>
        </p:nvSpPr>
        <p:spPr>
          <a:xfrm>
            <a:off x="4776101" y="2414007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8" name="타원 80"/>
          <p:cNvSpPr/>
          <p:nvPr/>
        </p:nvSpPr>
        <p:spPr>
          <a:xfrm>
            <a:off x="4776101" y="2813927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9" name="타원 81"/>
          <p:cNvSpPr/>
          <p:nvPr/>
        </p:nvSpPr>
        <p:spPr>
          <a:xfrm>
            <a:off x="4776101" y="3215976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0" name="타원 82"/>
          <p:cNvSpPr/>
          <p:nvPr/>
        </p:nvSpPr>
        <p:spPr>
          <a:xfrm>
            <a:off x="4776101" y="3607388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1" name="타원 181"/>
          <p:cNvSpPr/>
          <p:nvPr/>
        </p:nvSpPr>
        <p:spPr>
          <a:xfrm>
            <a:off x="6486706" y="2472009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2" name="타원 182"/>
          <p:cNvSpPr/>
          <p:nvPr/>
        </p:nvSpPr>
        <p:spPr>
          <a:xfrm>
            <a:off x="6486706" y="2863421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3" name="타원 183"/>
          <p:cNvSpPr/>
          <p:nvPr/>
        </p:nvSpPr>
        <p:spPr>
          <a:xfrm>
            <a:off x="6486706" y="3250604"/>
            <a:ext cx="479974" cy="391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94" name="직선 화살표 연결선 224"/>
          <p:cNvCxnSpPr>
            <a:endCxn id="191" idx="2"/>
          </p:cNvCxnSpPr>
          <p:nvPr/>
        </p:nvCxnSpPr>
        <p:spPr>
          <a:xfrm>
            <a:off x="5265285" y="2205799"/>
            <a:ext cx="1221421" cy="46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225"/>
          <p:cNvCxnSpPr>
            <a:endCxn id="192" idx="2"/>
          </p:cNvCxnSpPr>
          <p:nvPr/>
        </p:nvCxnSpPr>
        <p:spPr>
          <a:xfrm>
            <a:off x="5265285" y="2205799"/>
            <a:ext cx="1221421" cy="85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228"/>
          <p:cNvCxnSpPr>
            <a:endCxn id="191" idx="2"/>
          </p:cNvCxnSpPr>
          <p:nvPr/>
        </p:nvCxnSpPr>
        <p:spPr>
          <a:xfrm>
            <a:off x="5265285" y="2205799"/>
            <a:ext cx="1221421" cy="46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232"/>
          <p:cNvCxnSpPr>
            <a:endCxn id="192" idx="2"/>
          </p:cNvCxnSpPr>
          <p:nvPr/>
        </p:nvCxnSpPr>
        <p:spPr>
          <a:xfrm>
            <a:off x="5256076" y="2613977"/>
            <a:ext cx="1230630" cy="44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235"/>
          <p:cNvCxnSpPr>
            <a:endCxn id="191" idx="2"/>
          </p:cNvCxnSpPr>
          <p:nvPr/>
        </p:nvCxnSpPr>
        <p:spPr>
          <a:xfrm>
            <a:off x="5256076" y="2613977"/>
            <a:ext cx="1230630" cy="53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236"/>
          <p:cNvCxnSpPr>
            <a:endCxn id="192" idx="2"/>
          </p:cNvCxnSpPr>
          <p:nvPr/>
        </p:nvCxnSpPr>
        <p:spPr>
          <a:xfrm>
            <a:off x="5256076" y="2613977"/>
            <a:ext cx="1230630" cy="44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243"/>
          <p:cNvCxnSpPr>
            <a:endCxn id="191" idx="2"/>
          </p:cNvCxnSpPr>
          <p:nvPr/>
        </p:nvCxnSpPr>
        <p:spPr>
          <a:xfrm flipV="1">
            <a:off x="5274494" y="2667717"/>
            <a:ext cx="1212212" cy="35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44"/>
          <p:cNvCxnSpPr>
            <a:endCxn id="192" idx="2"/>
          </p:cNvCxnSpPr>
          <p:nvPr/>
        </p:nvCxnSpPr>
        <p:spPr>
          <a:xfrm>
            <a:off x="5274494" y="3018637"/>
            <a:ext cx="1212212" cy="4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45"/>
          <p:cNvCxnSpPr>
            <a:endCxn id="193" idx="2"/>
          </p:cNvCxnSpPr>
          <p:nvPr/>
        </p:nvCxnSpPr>
        <p:spPr>
          <a:xfrm>
            <a:off x="5274494" y="3018636"/>
            <a:ext cx="1212212" cy="4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53"/>
          <p:cNvCxnSpPr>
            <a:endCxn id="191" idx="2"/>
          </p:cNvCxnSpPr>
          <p:nvPr/>
        </p:nvCxnSpPr>
        <p:spPr>
          <a:xfrm flipV="1">
            <a:off x="5246867" y="2667717"/>
            <a:ext cx="1239839" cy="74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54"/>
          <p:cNvCxnSpPr>
            <a:endCxn id="192" idx="2"/>
          </p:cNvCxnSpPr>
          <p:nvPr/>
        </p:nvCxnSpPr>
        <p:spPr>
          <a:xfrm flipV="1">
            <a:off x="5246867" y="3059128"/>
            <a:ext cx="1239839" cy="35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55"/>
          <p:cNvCxnSpPr>
            <a:endCxn id="193" idx="2"/>
          </p:cNvCxnSpPr>
          <p:nvPr/>
        </p:nvCxnSpPr>
        <p:spPr>
          <a:xfrm>
            <a:off x="5246867" y="3411688"/>
            <a:ext cx="1239839" cy="3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63"/>
          <p:cNvCxnSpPr>
            <a:endCxn id="191" idx="2"/>
          </p:cNvCxnSpPr>
          <p:nvPr/>
        </p:nvCxnSpPr>
        <p:spPr>
          <a:xfrm flipV="1">
            <a:off x="5265285" y="2667717"/>
            <a:ext cx="1221421" cy="114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64"/>
          <p:cNvCxnSpPr>
            <a:endCxn id="192" idx="2"/>
          </p:cNvCxnSpPr>
          <p:nvPr/>
        </p:nvCxnSpPr>
        <p:spPr>
          <a:xfrm flipV="1">
            <a:off x="5265285" y="3059128"/>
            <a:ext cx="1221421" cy="75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65"/>
          <p:cNvCxnSpPr>
            <a:endCxn id="193" idx="2"/>
          </p:cNvCxnSpPr>
          <p:nvPr/>
        </p:nvCxnSpPr>
        <p:spPr>
          <a:xfrm flipV="1">
            <a:off x="5265285" y="3446312"/>
            <a:ext cx="1221421" cy="36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"/>
          <p:cNvSpPr/>
          <p:nvPr/>
        </p:nvSpPr>
        <p:spPr>
          <a:xfrm>
            <a:off x="7062770" y="1899516"/>
            <a:ext cx="828092" cy="3600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7962870" y="1899516"/>
            <a:ext cx="828092" cy="3600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정답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7026766" y="2511584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0.05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026766" y="2907628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0.17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7026766" y="3303672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0.78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7926866" y="2511584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7926866" y="2907628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0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7926866" y="3303672"/>
            <a:ext cx="828092" cy="36004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1</a:t>
            </a:r>
            <a:endParaRPr lang="ko-KR" altLang="en-US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17" name=""/>
          <p:cNvCxnSpPr/>
          <p:nvPr/>
        </p:nvCxnSpPr>
        <p:spPr>
          <a:xfrm>
            <a:off x="7710842" y="2691604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18" name=""/>
          <p:cNvCxnSpPr/>
          <p:nvPr/>
        </p:nvCxnSpPr>
        <p:spPr>
          <a:xfrm>
            <a:off x="7710842" y="3087648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19" name=""/>
          <p:cNvCxnSpPr/>
          <p:nvPr/>
        </p:nvCxnSpPr>
        <p:spPr>
          <a:xfrm>
            <a:off x="7710842" y="3483692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0" name=""/>
          <p:cNvCxnSpPr/>
          <p:nvPr/>
        </p:nvCxnSpPr>
        <p:spPr>
          <a:xfrm rot="16200000" flipH="1">
            <a:off x="2645786" y="3086962"/>
            <a:ext cx="385242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221" name=""/>
          <p:cNvSpPr/>
          <p:nvPr/>
        </p:nvSpPr>
        <p:spPr>
          <a:xfrm>
            <a:off x="1583668" y="4365104"/>
            <a:ext cx="1620180" cy="4680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9600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84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9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회귀</a:t>
            </a:r>
            <a:endParaRPr lang="ko-KR" altLang="en-US" sz="2499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5940152" y="4329100"/>
            <a:ext cx="1620180" cy="4680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96000"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84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499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분류</a:t>
            </a:r>
            <a:endParaRPr lang="ko-KR" altLang="en-US" sz="2499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spcBef>
            <a:spcPct val="0"/>
          </a:spcBef>
          <a:spcAft>
            <a:spcPct val="0"/>
          </a:spcAft>
          <a:buClrTx/>
          <a:buNone/>
          <a:defRPr kumimoji="1" sz="1000" b="1" i="0" u="none" strike="noStrike" cap="none" normalizeH="0" baseline="0" dirty="0" smtClean="0">
            <a:solidFill>
              <a:schemeClr val="tx1"/>
            </a:solidFill>
            <a:latin typeface="맑은 고딕"/>
            <a:ea typeface="맑은 고딕"/>
            <a:cs typeface="Arial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</a:ln>
        <a:effectLst/>
      </a:spPr>
      <a:bodyPr/>
      <a:lstStyle/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</ep:Words>
  <ep:PresentationFormat>화면 슬라이드 쇼(4:3)</ep:PresentationFormat>
  <ep:Paragraphs>17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2_기본 디자인</vt:lpstr>
      <vt:lpstr>역전파  2020. 07. 31</vt:lpstr>
      <vt:lpstr>목차</vt:lpstr>
      <vt:lpstr>학습 규칙</vt:lpstr>
      <vt:lpstr>학습 규칙</vt:lpstr>
      <vt:lpstr>학습 규칙</vt:lpstr>
      <vt:lpstr>역전파란</vt:lpstr>
      <vt:lpstr>역전파란</vt:lpstr>
      <vt:lpstr>회귀와 분류</vt:lpstr>
      <vt:lpstr>훈련 데이터와 테스트 데이터</vt:lpstr>
      <vt:lpstr>훈련 데이터와 테스트 데이터</vt:lpstr>
      <vt:lpstr>회귀와 분류</vt:lpstr>
      <vt:lpstr>회귀와 분류</vt:lpstr>
      <vt:lpstr>활성화 함수</vt:lpstr>
      <vt:lpstr>손실 함수</vt:lpstr>
      <vt:lpstr>손실 함수</vt:lpstr>
      <vt:lpstr>손실 함수</vt:lpstr>
      <vt:lpstr>손실 함수</vt:lpstr>
      <vt:lpstr>경사하강법</vt:lpstr>
      <vt:lpstr>경사하강법</vt:lpstr>
      <vt:lpstr>경사하강법</vt:lpstr>
      <vt:lpstr>최적화 알고리즘</vt:lpstr>
      <vt:lpstr>최적화 알고리즘</vt:lpstr>
      <vt:lpstr>최적화 알고리즘</vt:lpstr>
      <vt:lpstr>최적화 알고리즘</vt:lpstr>
      <vt:lpstr>최적화 알고리즘</vt:lpstr>
      <vt:lpstr>최적화 알고리즘</vt:lpstr>
      <vt:lpstr>최적화 알고리즘</vt:lpstr>
      <vt:lpstr>배치사이즈</vt:lpstr>
      <vt:lpstr>배치 사이즈(Batch Size)</vt:lpstr>
      <vt:lpstr>배치 사이즈(Batch Size)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2011-12-16T10:10:59.000</dcterms:created>
  <dc:creator>Windows 사용자</dc:creator>
  <cp:lastModifiedBy>ROOT181018</cp:lastModifiedBy>
  <dcterms:modified xsi:type="dcterms:W3CDTF">2020-08-27T02:41:57.449</dcterms:modified>
  <cp:revision>1958</cp:revision>
  <dc:title>슬라이드 1</dc:title>
</cp:coreProperties>
</file>